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Open Sans Extra Bold" charset="1" panose="020B0906030804020204"/>
      <p:regular r:id="rId37"/>
    </p:embeddedFont>
    <p:embeddedFont>
      <p:font typeface="Poppins" charset="1" panose="00000500000000000000"/>
      <p:regular r:id="rId38"/>
    </p:embeddedFont>
    <p:embeddedFont>
      <p:font typeface="Poppins Bold" charset="1" panose="00000800000000000000"/>
      <p:regular r:id="rId39"/>
    </p:embeddedFont>
    <p:embeddedFont>
      <p:font typeface="Open Sans Extra Bold Italics" charset="1" panose="020B0906030804020204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embeddings/oleObject1.bin" Type="http://schemas.openxmlformats.org/officeDocument/2006/relationships/oleObjec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3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1.png" Type="http://schemas.openxmlformats.org/officeDocument/2006/relationships/image"/><Relationship Id="rId4" Target="../embeddings/oleObject2.bin" Type="http://schemas.openxmlformats.org/officeDocument/2006/relationships/oleObject"/><Relationship Id="rId5" Target="../media/image2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embeddings/oleObject3.bin" Type="http://schemas.openxmlformats.org/officeDocument/2006/relationships/oleObject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13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9.png" Type="http://schemas.openxmlformats.org/officeDocument/2006/relationships/image"/><Relationship Id="rId4" Target="../embeddings/oleObject4.bin" Type="http://schemas.openxmlformats.org/officeDocument/2006/relationships/oleObject"/><Relationship Id="rId5" Target="../media/image3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13.png" Type="http://schemas.openxmlformats.org/officeDocument/2006/relationships/image"/><Relationship Id="rId4" Target="../media/image20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openai.com/research/gpt-3-5" TargetMode="External" Type="http://schemas.openxmlformats.org/officeDocument/2006/relationships/hyperlink"/><Relationship Id="rId3" Target="https://arxiv.org/abs/2307.09288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49249" y="5590237"/>
            <a:ext cx="13447669" cy="14099416"/>
            <a:chOff x="0" y="0"/>
            <a:chExt cx="77522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75228" cy="812800"/>
            </a:xfrm>
            <a:custGeom>
              <a:avLst/>
              <a:gdLst/>
              <a:ahLst/>
              <a:cxnLst/>
              <a:rect r="r" b="b" t="t" l="l"/>
              <a:pathLst>
                <a:path h="812800" w="775228">
                  <a:moveTo>
                    <a:pt x="387614" y="0"/>
                  </a:moveTo>
                  <a:cubicBezTo>
                    <a:pt x="173541" y="0"/>
                    <a:pt x="0" y="181951"/>
                    <a:pt x="0" y="406400"/>
                  </a:cubicBezTo>
                  <a:cubicBezTo>
                    <a:pt x="0" y="630849"/>
                    <a:pt x="173541" y="812800"/>
                    <a:pt x="387614" y="812800"/>
                  </a:cubicBezTo>
                  <a:cubicBezTo>
                    <a:pt x="601687" y="812800"/>
                    <a:pt x="775228" y="630849"/>
                    <a:pt x="775228" y="406400"/>
                  </a:cubicBezTo>
                  <a:cubicBezTo>
                    <a:pt x="775228" y="181951"/>
                    <a:pt x="601687" y="0"/>
                    <a:pt x="387614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2678" y="38100"/>
              <a:ext cx="629873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91331" y="2878738"/>
            <a:ext cx="8015383" cy="2352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59"/>
              </a:lnSpc>
              <a:spcBef>
                <a:spcPct val="0"/>
              </a:spcBef>
            </a:pPr>
            <a:r>
              <a:rPr lang="en-US" sz="6756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Intelligent Exam Generator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91331" y="1028700"/>
            <a:ext cx="4370323" cy="1815799"/>
          </a:xfrm>
          <a:custGeom>
            <a:avLst/>
            <a:gdLst/>
            <a:ahLst/>
            <a:cxnLst/>
            <a:rect r="r" b="b" t="t" l="l"/>
            <a:pathLst>
              <a:path h="1815799" w="4370323">
                <a:moveTo>
                  <a:pt x="0" y="0"/>
                </a:moveTo>
                <a:lnTo>
                  <a:pt x="4370324" y="0"/>
                </a:lnTo>
                <a:lnTo>
                  <a:pt x="4370324" y="1815799"/>
                </a:lnTo>
                <a:lnTo>
                  <a:pt x="0" y="181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245199" y="1295128"/>
            <a:ext cx="3043131" cy="1707435"/>
          </a:xfrm>
          <a:custGeom>
            <a:avLst/>
            <a:gdLst/>
            <a:ahLst/>
            <a:cxnLst/>
            <a:rect r="r" b="b" t="t" l="l"/>
            <a:pathLst>
              <a:path h="1707435" w="3043131">
                <a:moveTo>
                  <a:pt x="0" y="0"/>
                </a:moveTo>
                <a:lnTo>
                  <a:pt x="3043131" y="0"/>
                </a:lnTo>
                <a:lnTo>
                  <a:pt x="3043131" y="1707435"/>
                </a:lnTo>
                <a:lnTo>
                  <a:pt x="0" y="1707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151" t="-67057" r="-43412" b="-25791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034806" y="9628872"/>
            <a:ext cx="2856678" cy="50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Sun 15 Jun 2025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2798" y="7275795"/>
            <a:ext cx="6414300" cy="51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sz="3043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Supervisor: Dr: Mostafa Salama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91331" y="5326488"/>
            <a:ext cx="4962169" cy="1208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5"/>
              </a:lnSpc>
              <a:spcBef>
                <a:spcPct val="0"/>
              </a:spcBef>
            </a:pPr>
            <a:r>
              <a:rPr lang="en-US" b="true" sz="2282" spc="-45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Automating Personalized Assessments for Computer Science Education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1659912" cy="13881919"/>
            <a:chOff x="0" y="0"/>
            <a:chExt cx="682699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2699" cy="812800"/>
            </a:xfrm>
            <a:custGeom>
              <a:avLst/>
              <a:gdLst/>
              <a:ahLst/>
              <a:cxnLst/>
              <a:rect r="r" b="b" t="t" l="l"/>
              <a:pathLst>
                <a:path h="812800" w="682699">
                  <a:moveTo>
                    <a:pt x="341350" y="0"/>
                  </a:moveTo>
                  <a:cubicBezTo>
                    <a:pt x="152827" y="0"/>
                    <a:pt x="0" y="181951"/>
                    <a:pt x="0" y="406400"/>
                  </a:cubicBezTo>
                  <a:cubicBezTo>
                    <a:pt x="0" y="630849"/>
                    <a:pt x="152827" y="812800"/>
                    <a:pt x="341350" y="812800"/>
                  </a:cubicBezTo>
                  <a:cubicBezTo>
                    <a:pt x="529872" y="812800"/>
                    <a:pt x="682699" y="630849"/>
                    <a:pt x="682699" y="406400"/>
                  </a:cubicBezTo>
                  <a:cubicBezTo>
                    <a:pt x="682699" y="181951"/>
                    <a:pt x="529872" y="0"/>
                    <a:pt x="34135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64003" y="38100"/>
              <a:ext cx="554693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186713" y="9432876"/>
            <a:ext cx="11367675" cy="457531"/>
          </a:xfrm>
          <a:custGeom>
            <a:avLst/>
            <a:gdLst/>
            <a:ahLst/>
            <a:cxnLst/>
            <a:rect r="r" b="b" t="t" l="l"/>
            <a:pathLst>
              <a:path h="457531" w="11367675">
                <a:moveTo>
                  <a:pt x="0" y="0"/>
                </a:moveTo>
                <a:lnTo>
                  <a:pt x="11367675" y="0"/>
                </a:lnTo>
                <a:lnTo>
                  <a:pt x="11367675" y="457531"/>
                </a:lnTo>
                <a:lnTo>
                  <a:pt x="0" y="457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3198" r="0" b="-2750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11772" y="3330662"/>
            <a:ext cx="8717556" cy="5829866"/>
          </a:xfrm>
          <a:custGeom>
            <a:avLst/>
            <a:gdLst/>
            <a:ahLst/>
            <a:cxnLst/>
            <a:rect r="r" b="b" t="t" l="l"/>
            <a:pathLst>
              <a:path h="5829866" w="8717556">
                <a:moveTo>
                  <a:pt x="0" y="0"/>
                </a:moveTo>
                <a:lnTo>
                  <a:pt x="8717557" y="0"/>
                </a:lnTo>
                <a:lnTo>
                  <a:pt x="8717557" y="5829866"/>
                </a:lnTo>
                <a:lnTo>
                  <a:pt x="0" y="5829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4354" y="4306569"/>
            <a:ext cx="4165792" cy="1588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Custom BUE ICS Datasets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66935" y="57938"/>
            <a:ext cx="11607230" cy="300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3000" spc="-60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Distractor Generation Dataset</a:t>
            </a:r>
          </a:p>
          <a:p>
            <a:pPr algn="ctr">
              <a:lnSpc>
                <a:spcPts val="6000"/>
              </a:lnSpc>
            </a:pPr>
            <a:r>
              <a:rPr lang="en-US" b="true" sz="3000" spc="-60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Structure:</a:t>
            </a:r>
            <a:r>
              <a:rPr lang="en-US" sz="3000" spc="-6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Comprises MCQ questions , each with a question, four options, correct answer, explanation, topic, and difficulty level, designed for distractor generation.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656283" y="-2445901"/>
            <a:ext cx="15178802" cy="1517880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998317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30470" y="3202062"/>
            <a:ext cx="6033363" cy="377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3"/>
              </a:lnSpc>
            </a:pPr>
            <a:r>
              <a:rPr lang="en-US" sz="53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Implementation &amp;</a:t>
            </a:r>
          </a:p>
          <a:p>
            <a:pPr algn="ctr">
              <a:lnSpc>
                <a:spcPts val="7533"/>
              </a:lnSpc>
            </a:pPr>
            <a:r>
              <a:rPr lang="en-US" sz="5380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Results</a:t>
            </a:r>
          </a:p>
          <a:p>
            <a:pPr algn="ctr" marL="0" indent="0" lvl="0">
              <a:lnSpc>
                <a:spcPts val="7533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709224" y="2005782"/>
            <a:ext cx="5962085" cy="5650629"/>
          </a:xfrm>
          <a:custGeom>
            <a:avLst/>
            <a:gdLst/>
            <a:ahLst/>
            <a:cxnLst/>
            <a:rect r="r" b="b" t="t" l="l"/>
            <a:pathLst>
              <a:path h="5650629" w="5962085">
                <a:moveTo>
                  <a:pt x="0" y="0"/>
                </a:moveTo>
                <a:lnTo>
                  <a:pt x="5962085" y="0"/>
                </a:lnTo>
                <a:lnTo>
                  <a:pt x="5962085" y="5650629"/>
                </a:lnTo>
                <a:lnTo>
                  <a:pt x="0" y="5650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470" t="0" r="-38081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07842" y="-1797460"/>
            <a:ext cx="11659912" cy="13881919"/>
            <a:chOff x="0" y="0"/>
            <a:chExt cx="682699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2699" cy="812800"/>
            </a:xfrm>
            <a:custGeom>
              <a:avLst/>
              <a:gdLst/>
              <a:ahLst/>
              <a:cxnLst/>
              <a:rect r="r" b="b" t="t" l="l"/>
              <a:pathLst>
                <a:path h="812800" w="682699">
                  <a:moveTo>
                    <a:pt x="341350" y="0"/>
                  </a:moveTo>
                  <a:cubicBezTo>
                    <a:pt x="152827" y="0"/>
                    <a:pt x="0" y="181951"/>
                    <a:pt x="0" y="406400"/>
                  </a:cubicBezTo>
                  <a:cubicBezTo>
                    <a:pt x="0" y="630849"/>
                    <a:pt x="152827" y="812800"/>
                    <a:pt x="341350" y="812800"/>
                  </a:cubicBezTo>
                  <a:cubicBezTo>
                    <a:pt x="529872" y="812800"/>
                    <a:pt x="682699" y="630849"/>
                    <a:pt x="682699" y="406400"/>
                  </a:cubicBezTo>
                  <a:cubicBezTo>
                    <a:pt x="682699" y="181951"/>
                    <a:pt x="529872" y="0"/>
                    <a:pt x="34135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64003" y="38100"/>
              <a:ext cx="554693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186713" y="9431706"/>
            <a:ext cx="11367675" cy="457531"/>
          </a:xfrm>
          <a:custGeom>
            <a:avLst/>
            <a:gdLst/>
            <a:ahLst/>
            <a:cxnLst/>
            <a:rect r="r" b="b" t="t" l="l"/>
            <a:pathLst>
              <a:path h="457531" w="11367675">
                <a:moveTo>
                  <a:pt x="0" y="0"/>
                </a:moveTo>
                <a:lnTo>
                  <a:pt x="11367675" y="0"/>
                </a:lnTo>
                <a:lnTo>
                  <a:pt x="11367675" y="457531"/>
                </a:lnTo>
                <a:lnTo>
                  <a:pt x="0" y="457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3198" r="0" b="-2750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74023" y="2427062"/>
            <a:ext cx="7491406" cy="3652060"/>
          </a:xfrm>
          <a:custGeom>
            <a:avLst/>
            <a:gdLst/>
            <a:ahLst/>
            <a:cxnLst/>
            <a:rect r="r" b="b" t="t" l="l"/>
            <a:pathLst>
              <a:path h="3652060" w="7491406">
                <a:moveTo>
                  <a:pt x="0" y="0"/>
                </a:moveTo>
                <a:lnTo>
                  <a:pt x="7491406" y="0"/>
                </a:lnTo>
                <a:lnTo>
                  <a:pt x="7491406" y="3652061"/>
                </a:lnTo>
                <a:lnTo>
                  <a:pt x="0" y="36520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74023" y="6079123"/>
            <a:ext cx="7491406" cy="3652060"/>
          </a:xfrm>
          <a:custGeom>
            <a:avLst/>
            <a:gdLst/>
            <a:ahLst/>
            <a:cxnLst/>
            <a:rect r="r" b="b" t="t" l="l"/>
            <a:pathLst>
              <a:path h="3652060" w="7491406">
                <a:moveTo>
                  <a:pt x="0" y="0"/>
                </a:moveTo>
                <a:lnTo>
                  <a:pt x="7491406" y="0"/>
                </a:lnTo>
                <a:lnTo>
                  <a:pt x="7491406" y="3652060"/>
                </a:lnTo>
                <a:lnTo>
                  <a:pt x="0" y="3652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4306569"/>
            <a:ext cx="5137716" cy="239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Implementation &amp;</a:t>
            </a:r>
          </a:p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b="true" sz="45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Results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80802" y="48491"/>
            <a:ext cx="9346778" cy="80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Model 1: </a:t>
            </a:r>
            <a:r>
              <a:rPr lang="en-US" b="true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Generation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74023" y="1155892"/>
            <a:ext cx="7094409" cy="1212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2499" spc="-4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Robust</a:t>
            </a:r>
            <a:r>
              <a:rPr lang="en-US" sz="2499" spc="-4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learning took</a:t>
            </a:r>
            <a:r>
              <a:rPr lang="en-US" sz="2499" spc="-4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place because th</a:t>
            </a:r>
            <a:r>
              <a:rPr lang="en-US" sz="2499" spc="-4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499" spc="-4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loss fell from 3.2148 at the beginning to 0.0599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085352" y="3113225"/>
            <a:ext cx="1207626" cy="439607"/>
          </a:xfrm>
          <a:custGeom>
            <a:avLst/>
            <a:gdLst/>
            <a:ahLst/>
            <a:cxnLst/>
            <a:rect r="r" b="b" t="t" l="l"/>
            <a:pathLst>
              <a:path h="439607" w="1207626">
                <a:moveTo>
                  <a:pt x="0" y="0"/>
                </a:moveTo>
                <a:lnTo>
                  <a:pt x="1207627" y="0"/>
                </a:lnTo>
                <a:lnTo>
                  <a:pt x="1207627" y="439607"/>
                </a:lnTo>
                <a:lnTo>
                  <a:pt x="0" y="4396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5792" r="0" b="-88912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085352" y="8644169"/>
            <a:ext cx="1207626" cy="439607"/>
          </a:xfrm>
          <a:custGeom>
            <a:avLst/>
            <a:gdLst/>
            <a:ahLst/>
            <a:cxnLst/>
            <a:rect r="r" b="b" t="t" l="l"/>
            <a:pathLst>
              <a:path h="439607" w="1207626">
                <a:moveTo>
                  <a:pt x="0" y="0"/>
                </a:moveTo>
                <a:lnTo>
                  <a:pt x="1207627" y="0"/>
                </a:lnTo>
                <a:lnTo>
                  <a:pt x="1207627" y="439607"/>
                </a:lnTo>
                <a:lnTo>
                  <a:pt x="0" y="4396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5792" r="0" b="-88912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07842" y="-1797460"/>
            <a:ext cx="11659912" cy="13881919"/>
            <a:chOff x="0" y="0"/>
            <a:chExt cx="682699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2699" cy="812800"/>
            </a:xfrm>
            <a:custGeom>
              <a:avLst/>
              <a:gdLst/>
              <a:ahLst/>
              <a:cxnLst/>
              <a:rect r="r" b="b" t="t" l="l"/>
              <a:pathLst>
                <a:path h="812800" w="682699">
                  <a:moveTo>
                    <a:pt x="341350" y="0"/>
                  </a:moveTo>
                  <a:cubicBezTo>
                    <a:pt x="152827" y="0"/>
                    <a:pt x="0" y="181951"/>
                    <a:pt x="0" y="406400"/>
                  </a:cubicBezTo>
                  <a:cubicBezTo>
                    <a:pt x="0" y="630849"/>
                    <a:pt x="152827" y="812800"/>
                    <a:pt x="341350" y="812800"/>
                  </a:cubicBezTo>
                  <a:cubicBezTo>
                    <a:pt x="529872" y="812800"/>
                    <a:pt x="682699" y="630849"/>
                    <a:pt x="682699" y="406400"/>
                  </a:cubicBezTo>
                  <a:cubicBezTo>
                    <a:pt x="682699" y="181951"/>
                    <a:pt x="529872" y="0"/>
                    <a:pt x="34135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64003" y="38100"/>
              <a:ext cx="554693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186713" y="9432876"/>
            <a:ext cx="11367675" cy="457531"/>
          </a:xfrm>
          <a:custGeom>
            <a:avLst/>
            <a:gdLst/>
            <a:ahLst/>
            <a:cxnLst/>
            <a:rect r="r" b="b" t="t" l="l"/>
            <a:pathLst>
              <a:path h="457531" w="11367675">
                <a:moveTo>
                  <a:pt x="0" y="0"/>
                </a:moveTo>
                <a:lnTo>
                  <a:pt x="11367675" y="0"/>
                </a:lnTo>
                <a:lnTo>
                  <a:pt x="11367675" y="457531"/>
                </a:lnTo>
                <a:lnTo>
                  <a:pt x="0" y="457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3198" r="0" b="-2750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4306569"/>
            <a:ext cx="5137716" cy="239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Implementation &amp;</a:t>
            </a:r>
          </a:p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b="true" sz="45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28077" y="1736902"/>
            <a:ext cx="11571327" cy="641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199" spc="-63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Perf</a:t>
            </a:r>
            <a:r>
              <a:rPr lang="en-US" sz="3199" spc="-63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ormance:</a:t>
            </a:r>
          </a:p>
          <a:p>
            <a:pPr algn="l" marL="690876" indent="-345438" lvl="1">
              <a:lnSpc>
                <a:spcPts val="6399"/>
              </a:lnSpc>
              <a:buFont typeface="Arial"/>
              <a:buChar char="•"/>
            </a:pPr>
            <a:r>
              <a:rPr lang="en-US" b="true" sz="3199" spc="-63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METEOR</a:t>
            </a:r>
            <a:r>
              <a:rPr lang="en-US" sz="3199" spc="-63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: 0.9054, BLEU: 0</a:t>
            </a:r>
            <a:r>
              <a:rPr lang="en-US" sz="3199" spc="-63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.1503, ROUGE-L: 0.4175.</a:t>
            </a:r>
          </a:p>
          <a:p>
            <a:pPr algn="l" marL="690876" indent="-345438" lvl="1">
              <a:lnSpc>
                <a:spcPts val="6399"/>
              </a:lnSpc>
              <a:buFont typeface="Arial"/>
              <a:buChar char="•"/>
            </a:pPr>
            <a:r>
              <a:rPr lang="en-US" b="true" sz="3199" spc="-63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Example:</a:t>
            </a:r>
            <a:r>
              <a:rPr lang="en-US" sz="3199" spc="-63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“What is symmetri</a:t>
            </a:r>
            <a:r>
              <a:rPr lang="en-US" sz="3199" spc="-63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c vs. asymmetric encryption?” (confidence 0.985).</a:t>
            </a:r>
          </a:p>
          <a:p>
            <a:pPr algn="l">
              <a:lnSpc>
                <a:spcPts val="6399"/>
              </a:lnSpc>
            </a:pPr>
            <a:r>
              <a:rPr lang="en-US" sz="3199" spc="-63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Benchm</a:t>
            </a:r>
            <a:r>
              <a:rPr lang="en-US" sz="3199" spc="-63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ark Comparison:</a:t>
            </a:r>
          </a:p>
          <a:p>
            <a:pPr algn="l" marL="690876" indent="-345438" lvl="1">
              <a:lnSpc>
                <a:spcPts val="6399"/>
              </a:lnSpc>
              <a:buFont typeface="Arial"/>
              <a:buChar char="•"/>
            </a:pPr>
            <a:r>
              <a:rPr lang="en-US" sz="3199" spc="-63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Surpasses T5 (METEOR: 0.83), GPT-3.5 (0.85), BERT (0.70).</a:t>
            </a:r>
          </a:p>
          <a:p>
            <a:pPr algn="l">
              <a:lnSpc>
                <a:spcPts val="6399"/>
              </a:lnSpc>
            </a:pPr>
            <a:r>
              <a:rPr lang="en-US" sz="3199" spc="-63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  <a:r>
              <a:rPr lang="en-US" sz="3199" spc="-63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ignificance:</a:t>
            </a:r>
            <a:r>
              <a:rPr lang="en-US" sz="3199" spc="-63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High semantic accuracy, diverse question types for computer science.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37716" y="-76200"/>
            <a:ext cx="11822088" cy="80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Model 1: </a:t>
            </a:r>
            <a:r>
              <a:rPr lang="en-US" b="true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Generation Results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75746" y="9577576"/>
            <a:ext cx="11367675" cy="457531"/>
          </a:xfrm>
          <a:custGeom>
            <a:avLst/>
            <a:gdLst/>
            <a:ahLst/>
            <a:cxnLst/>
            <a:rect r="r" b="b" t="t" l="l"/>
            <a:pathLst>
              <a:path h="457531" w="11367675">
                <a:moveTo>
                  <a:pt x="0" y="0"/>
                </a:moveTo>
                <a:lnTo>
                  <a:pt x="11367674" y="0"/>
                </a:lnTo>
                <a:lnTo>
                  <a:pt x="11367674" y="457531"/>
                </a:lnTo>
                <a:lnTo>
                  <a:pt x="0" y="457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3198" r="0" b="-2750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32956" y="-16551"/>
            <a:ext cx="11822088" cy="80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Model 1: </a:t>
            </a:r>
            <a:r>
              <a:rPr lang="en-US" b="true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Generation Results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347925" y="821157"/>
            <a:ext cx="8258013" cy="8720410"/>
          </a:xfrm>
          <a:prstGeom prst="rect">
            <a:avLst/>
          </a:prstGeom>
        </p:spPr>
      </p:pic>
      <p:graphicFrame>
        <p:nvGraphicFramePr>
          <p:cNvPr name="Object 5" id="5"/>
          <p:cNvGraphicFramePr/>
          <p:nvPr/>
        </p:nvGraphicFramePr>
        <p:xfrm>
          <a:off x="299320" y="1792976"/>
          <a:ext cx="5029200" cy="2095500"/>
        </p:xfrm>
        <a:graphic>
          <a:graphicData uri="http://schemas.openxmlformats.org/presentationml/2006/ole">
            <p:oleObj imgW="6032500" imgH="30988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299320" y="9008110"/>
            <a:ext cx="2383912" cy="323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Sources: [1], [2], [3]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75746" y="9577576"/>
            <a:ext cx="11367675" cy="457531"/>
          </a:xfrm>
          <a:custGeom>
            <a:avLst/>
            <a:gdLst/>
            <a:ahLst/>
            <a:cxnLst/>
            <a:rect r="r" b="b" t="t" l="l"/>
            <a:pathLst>
              <a:path h="457531" w="11367675">
                <a:moveTo>
                  <a:pt x="0" y="0"/>
                </a:moveTo>
                <a:lnTo>
                  <a:pt x="11367674" y="0"/>
                </a:lnTo>
                <a:lnTo>
                  <a:pt x="11367674" y="457531"/>
                </a:lnTo>
                <a:lnTo>
                  <a:pt x="0" y="457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3198" r="0" b="-2750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09391" y="3143368"/>
            <a:ext cx="6333120" cy="4682980"/>
          </a:xfrm>
          <a:custGeom>
            <a:avLst/>
            <a:gdLst/>
            <a:ahLst/>
            <a:cxnLst/>
            <a:rect r="r" b="b" t="t" l="l"/>
            <a:pathLst>
              <a:path h="4682980" w="6333120">
                <a:moveTo>
                  <a:pt x="0" y="0"/>
                </a:moveTo>
                <a:lnTo>
                  <a:pt x="6333120" y="0"/>
                </a:lnTo>
                <a:lnTo>
                  <a:pt x="6333120" y="4682980"/>
                </a:lnTo>
                <a:lnTo>
                  <a:pt x="0" y="4682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535" r="0" b="-1621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83805" y="-16551"/>
            <a:ext cx="12520389" cy="80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Model 1: </a:t>
            </a:r>
            <a:r>
              <a:rPr lang="en-US" b="true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Generation Inference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7834" y="1366883"/>
            <a:ext cx="9780560" cy="8054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4000"/>
              </a:lnSpc>
              <a:buAutoNum type="arabicPeriod" startAt="1"/>
            </a:pPr>
            <a:r>
              <a:rPr lang="en-US" b="true" sz="2000" spc="-40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Q: Short Answer Question. </a:t>
            </a:r>
          </a:p>
          <a:p>
            <a:pPr algn="l" marL="431802" indent="-215901" lvl="1">
              <a:lnSpc>
                <a:spcPts val="4000"/>
              </a:lnSpc>
              <a:buFont typeface="Arial"/>
              <a:buChar char="•"/>
            </a:pPr>
            <a:r>
              <a:rPr lang="en-US" b="true" sz="2000" spc="-40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Cont</a:t>
            </a:r>
            <a:r>
              <a:rPr lang="en-US" b="true" sz="2000" spc="-40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ext: </a:t>
            </a:r>
            <a:r>
              <a:rPr lang="en-US" sz="2000" spc="-4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“Symmetric encryption uses the same key f</a:t>
            </a:r>
            <a:r>
              <a:rPr lang="en-US" sz="2000" spc="-4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or both encryption and decryption, while asymmetric encryption uses a pair of</a:t>
            </a:r>
            <a:r>
              <a:rPr lang="en-US" sz="2000" spc="-4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keys: a public key for encryption and a private key for decryption.” </a:t>
            </a:r>
          </a:p>
          <a:p>
            <a:pPr algn="l" marL="431802" indent="-215901" lvl="1">
              <a:lnSpc>
                <a:spcPts val="4000"/>
              </a:lnSpc>
              <a:buFont typeface="Arial"/>
              <a:buChar char="•"/>
            </a:pPr>
            <a:r>
              <a:rPr lang="en-US" b="true" sz="2000" spc="-40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Generated Question:</a:t>
            </a:r>
            <a:r>
              <a:rPr lang="en-US" sz="2000" spc="-4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“What is the difference between symmetri</a:t>
            </a:r>
            <a:r>
              <a:rPr lang="en-US" sz="2000" spc="-4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c and asymmetric encryption?” </a:t>
            </a:r>
          </a:p>
          <a:p>
            <a:pPr algn="l" marL="431802" indent="-215901" lvl="1">
              <a:lnSpc>
                <a:spcPts val="4000"/>
              </a:lnSpc>
              <a:buFont typeface="Arial"/>
              <a:buChar char="•"/>
            </a:pPr>
            <a:r>
              <a:rPr lang="en-US" b="true" sz="2000" spc="-40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Confidence Score:</a:t>
            </a:r>
            <a:r>
              <a:rPr lang="en-US" sz="2000" spc="-4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0.985 </a:t>
            </a:r>
          </a:p>
          <a:p>
            <a:pPr algn="l" marL="431802" indent="-215901" lvl="1">
              <a:lnSpc>
                <a:spcPts val="4000"/>
              </a:lnSpc>
              <a:buFont typeface="Arial"/>
              <a:buChar char="•"/>
            </a:pPr>
            <a:r>
              <a:rPr lang="en-US" b="true" sz="2000" spc="-40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 Analysis:</a:t>
            </a:r>
            <a:r>
              <a:rPr lang="en-US" sz="2000" spc="-4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Corr</a:t>
            </a:r>
            <a:r>
              <a:rPr lang="en-US" sz="2000" spc="-4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ect and concise, aligning well with the</a:t>
            </a:r>
            <a:r>
              <a:rPr lang="en-US" sz="2000" spc="-4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context and instruction.</a:t>
            </a:r>
          </a:p>
          <a:p>
            <a:pPr algn="l" marL="431802" indent="-215901" lvl="1">
              <a:lnSpc>
                <a:spcPts val="4000"/>
              </a:lnSpc>
              <a:buAutoNum type="arabicPeriod" startAt="1"/>
            </a:pPr>
            <a:r>
              <a:rPr lang="en-US" b="true" sz="2000" spc="-40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Q: True or False Question.</a:t>
            </a:r>
          </a:p>
          <a:p>
            <a:pPr algn="l" marL="431802" indent="-215901" lvl="1">
              <a:lnSpc>
                <a:spcPts val="4000"/>
              </a:lnSpc>
              <a:buFont typeface="Arial"/>
              <a:buChar char="•"/>
            </a:pPr>
            <a:r>
              <a:rPr lang="en-US" b="true" sz="2000" spc="-40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Context:</a:t>
            </a:r>
            <a:r>
              <a:rPr lang="en-US" sz="2000" spc="-4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“Non-maximum suppression is used to thin the edges by suppressing pixels that are not local maxima in the gradient direction, ensuring that only the most prominent edges are retained.” </a:t>
            </a:r>
          </a:p>
          <a:p>
            <a:pPr algn="l" marL="431802" indent="-215901" lvl="1">
              <a:lnSpc>
                <a:spcPts val="4000"/>
              </a:lnSpc>
              <a:buFont typeface="Arial"/>
              <a:buChar char="•"/>
            </a:pPr>
            <a:r>
              <a:rPr lang="en-US" b="true" sz="2000" spc="-40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Generated Question:</a:t>
            </a:r>
            <a:r>
              <a:rPr lang="en-US" sz="2000" spc="-4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“True or False: Non-maximum suppression thins edges by suppressing pixels that are not local maxima.” </a:t>
            </a:r>
          </a:p>
          <a:p>
            <a:pPr algn="l" marL="431802" indent="-215901" lvl="1">
              <a:lnSpc>
                <a:spcPts val="4000"/>
              </a:lnSpc>
              <a:buFont typeface="Arial"/>
              <a:buChar char="•"/>
            </a:pPr>
            <a:r>
              <a:rPr lang="en-US" b="true" sz="2000" spc="-40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Confidence Score:</a:t>
            </a:r>
            <a:r>
              <a:rPr lang="en-US" sz="2000" spc="-4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0.971 o Analysis: Accurate and appropriately formatted as a true/false question.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07842" y="-1797460"/>
            <a:ext cx="11659912" cy="13881919"/>
            <a:chOff x="0" y="0"/>
            <a:chExt cx="682699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2699" cy="812800"/>
            </a:xfrm>
            <a:custGeom>
              <a:avLst/>
              <a:gdLst/>
              <a:ahLst/>
              <a:cxnLst/>
              <a:rect r="r" b="b" t="t" l="l"/>
              <a:pathLst>
                <a:path h="812800" w="682699">
                  <a:moveTo>
                    <a:pt x="341350" y="0"/>
                  </a:moveTo>
                  <a:cubicBezTo>
                    <a:pt x="152827" y="0"/>
                    <a:pt x="0" y="181951"/>
                    <a:pt x="0" y="406400"/>
                  </a:cubicBezTo>
                  <a:cubicBezTo>
                    <a:pt x="0" y="630849"/>
                    <a:pt x="152827" y="812800"/>
                    <a:pt x="341350" y="812800"/>
                  </a:cubicBezTo>
                  <a:cubicBezTo>
                    <a:pt x="529872" y="812800"/>
                    <a:pt x="682699" y="630849"/>
                    <a:pt x="682699" y="406400"/>
                  </a:cubicBezTo>
                  <a:cubicBezTo>
                    <a:pt x="682699" y="181951"/>
                    <a:pt x="529872" y="0"/>
                    <a:pt x="34135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64003" y="38100"/>
              <a:ext cx="554693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57038" y="3501796"/>
            <a:ext cx="9476611" cy="3190426"/>
          </a:xfrm>
          <a:custGeom>
            <a:avLst/>
            <a:gdLst/>
            <a:ahLst/>
            <a:cxnLst/>
            <a:rect r="r" b="b" t="t" l="l"/>
            <a:pathLst>
              <a:path h="3190426" w="9476611">
                <a:moveTo>
                  <a:pt x="0" y="0"/>
                </a:moveTo>
                <a:lnTo>
                  <a:pt x="9476611" y="0"/>
                </a:lnTo>
                <a:lnTo>
                  <a:pt x="9476611" y="3190426"/>
                </a:lnTo>
                <a:lnTo>
                  <a:pt x="0" y="31904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75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57038" y="6692222"/>
            <a:ext cx="9476611" cy="3352351"/>
          </a:xfrm>
          <a:custGeom>
            <a:avLst/>
            <a:gdLst/>
            <a:ahLst/>
            <a:cxnLst/>
            <a:rect r="r" b="b" t="t" l="l"/>
            <a:pathLst>
              <a:path h="3352351" w="9476611">
                <a:moveTo>
                  <a:pt x="0" y="0"/>
                </a:moveTo>
                <a:lnTo>
                  <a:pt x="9476611" y="0"/>
                </a:lnTo>
                <a:lnTo>
                  <a:pt x="9476611" y="3352351"/>
                </a:lnTo>
                <a:lnTo>
                  <a:pt x="0" y="33523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058704" y="8971916"/>
            <a:ext cx="1573428" cy="572769"/>
          </a:xfrm>
          <a:custGeom>
            <a:avLst/>
            <a:gdLst/>
            <a:ahLst/>
            <a:cxnLst/>
            <a:rect r="r" b="b" t="t" l="l"/>
            <a:pathLst>
              <a:path h="572769" w="1573428">
                <a:moveTo>
                  <a:pt x="0" y="0"/>
                </a:moveTo>
                <a:lnTo>
                  <a:pt x="1573428" y="0"/>
                </a:lnTo>
                <a:lnTo>
                  <a:pt x="1573428" y="572768"/>
                </a:lnTo>
                <a:lnTo>
                  <a:pt x="0" y="572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5792" r="0" b="-8891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4306569"/>
            <a:ext cx="5137716" cy="239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Implementation &amp;</a:t>
            </a:r>
          </a:p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b="true" sz="45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Results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72927" y="48491"/>
            <a:ext cx="9162529" cy="80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Model 2: </a:t>
            </a:r>
            <a:r>
              <a:rPr lang="en-US" b="true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Answering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52070" y="832231"/>
            <a:ext cx="11607230" cy="2634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2" indent="-226696" lvl="1">
              <a:lnSpc>
                <a:spcPts val="4200"/>
              </a:lnSpc>
              <a:buFont typeface="Arial"/>
              <a:buChar char="•"/>
            </a:pPr>
            <a:r>
              <a:rPr lang="en-US" sz="2100" spc="-42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There was a big drop in training loss from 9.7019 to 0.1873 showing that</a:t>
            </a:r>
            <a:r>
              <a:rPr lang="en-US" sz="2100" spc="-42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learning worked</a:t>
            </a:r>
            <a:r>
              <a:rPr lang="en-US" sz="2100" spc="-42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well.</a:t>
            </a:r>
          </a:p>
          <a:p>
            <a:pPr algn="l" marL="453392" indent="-226696" lvl="1">
              <a:lnSpc>
                <a:spcPts val="4200"/>
              </a:lnSpc>
              <a:buFont typeface="Arial"/>
              <a:buChar char="•"/>
            </a:pPr>
            <a:r>
              <a:rPr lang="en-US" sz="2100" spc="-42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  <a:r>
              <a:rPr lang="en-US" sz="2100" spc="-42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alidation loss went from 0.9765 to 0.3807, demonstrating better abilities to generalize.</a:t>
            </a:r>
          </a:p>
          <a:p>
            <a:pPr algn="l" marL="453392" indent="-226696" lvl="1">
              <a:lnSpc>
                <a:spcPts val="4200"/>
              </a:lnSpc>
              <a:buFont typeface="Arial"/>
              <a:buChar char="•"/>
            </a:pPr>
            <a:r>
              <a:rPr lang="en-US" sz="2100" spc="-42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The validation METEOR score went up from 0.5371 to 0.8511 which means the answers were accurately semantic most of the time.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101418" y="4392294"/>
            <a:ext cx="1573428" cy="572769"/>
          </a:xfrm>
          <a:custGeom>
            <a:avLst/>
            <a:gdLst/>
            <a:ahLst/>
            <a:cxnLst/>
            <a:rect r="r" b="b" t="t" l="l"/>
            <a:pathLst>
              <a:path h="572769" w="1573428">
                <a:moveTo>
                  <a:pt x="0" y="0"/>
                </a:moveTo>
                <a:lnTo>
                  <a:pt x="1573428" y="0"/>
                </a:lnTo>
                <a:lnTo>
                  <a:pt x="1573428" y="572769"/>
                </a:lnTo>
                <a:lnTo>
                  <a:pt x="0" y="572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5792" r="0" b="-88912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01418" y="8971916"/>
            <a:ext cx="1573428" cy="572769"/>
          </a:xfrm>
          <a:custGeom>
            <a:avLst/>
            <a:gdLst/>
            <a:ahLst/>
            <a:cxnLst/>
            <a:rect r="r" b="b" t="t" l="l"/>
            <a:pathLst>
              <a:path h="572769" w="1573428">
                <a:moveTo>
                  <a:pt x="0" y="0"/>
                </a:moveTo>
                <a:lnTo>
                  <a:pt x="1573428" y="0"/>
                </a:lnTo>
                <a:lnTo>
                  <a:pt x="1573428" y="572768"/>
                </a:lnTo>
                <a:lnTo>
                  <a:pt x="0" y="5727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5792" r="0" b="-8891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926338" y="4392294"/>
            <a:ext cx="1573428" cy="572769"/>
          </a:xfrm>
          <a:custGeom>
            <a:avLst/>
            <a:gdLst/>
            <a:ahLst/>
            <a:cxnLst/>
            <a:rect r="r" b="b" t="t" l="l"/>
            <a:pathLst>
              <a:path h="572769" w="1573428">
                <a:moveTo>
                  <a:pt x="0" y="0"/>
                </a:moveTo>
                <a:lnTo>
                  <a:pt x="1573428" y="0"/>
                </a:lnTo>
                <a:lnTo>
                  <a:pt x="1573428" y="572769"/>
                </a:lnTo>
                <a:lnTo>
                  <a:pt x="0" y="572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5792" r="0" b="-8891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485276" y="8971916"/>
            <a:ext cx="1573428" cy="572769"/>
          </a:xfrm>
          <a:custGeom>
            <a:avLst/>
            <a:gdLst/>
            <a:ahLst/>
            <a:cxnLst/>
            <a:rect r="r" b="b" t="t" l="l"/>
            <a:pathLst>
              <a:path h="572769" w="1573428">
                <a:moveTo>
                  <a:pt x="0" y="0"/>
                </a:moveTo>
                <a:lnTo>
                  <a:pt x="1573428" y="0"/>
                </a:lnTo>
                <a:lnTo>
                  <a:pt x="1573428" y="572768"/>
                </a:lnTo>
                <a:lnTo>
                  <a:pt x="0" y="5727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5792" r="0" b="-88912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485276" y="4392294"/>
            <a:ext cx="1573428" cy="572769"/>
          </a:xfrm>
          <a:custGeom>
            <a:avLst/>
            <a:gdLst/>
            <a:ahLst/>
            <a:cxnLst/>
            <a:rect r="r" b="b" t="t" l="l"/>
            <a:pathLst>
              <a:path h="572769" w="1573428">
                <a:moveTo>
                  <a:pt x="0" y="0"/>
                </a:moveTo>
                <a:lnTo>
                  <a:pt x="1573428" y="0"/>
                </a:lnTo>
                <a:lnTo>
                  <a:pt x="1573428" y="572769"/>
                </a:lnTo>
                <a:lnTo>
                  <a:pt x="0" y="5727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5792" r="0" b="-88912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07842" y="-1797460"/>
            <a:ext cx="11659912" cy="13881919"/>
            <a:chOff x="0" y="0"/>
            <a:chExt cx="682699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2699" cy="812800"/>
            </a:xfrm>
            <a:custGeom>
              <a:avLst/>
              <a:gdLst/>
              <a:ahLst/>
              <a:cxnLst/>
              <a:rect r="r" b="b" t="t" l="l"/>
              <a:pathLst>
                <a:path h="812800" w="682699">
                  <a:moveTo>
                    <a:pt x="341350" y="0"/>
                  </a:moveTo>
                  <a:cubicBezTo>
                    <a:pt x="152827" y="0"/>
                    <a:pt x="0" y="181951"/>
                    <a:pt x="0" y="406400"/>
                  </a:cubicBezTo>
                  <a:cubicBezTo>
                    <a:pt x="0" y="630849"/>
                    <a:pt x="152827" y="812800"/>
                    <a:pt x="341350" y="812800"/>
                  </a:cubicBezTo>
                  <a:cubicBezTo>
                    <a:pt x="529872" y="812800"/>
                    <a:pt x="682699" y="630849"/>
                    <a:pt x="682699" y="406400"/>
                  </a:cubicBezTo>
                  <a:cubicBezTo>
                    <a:pt x="682699" y="181951"/>
                    <a:pt x="529872" y="0"/>
                    <a:pt x="34135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64003" y="38100"/>
              <a:ext cx="554693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186713" y="9432876"/>
            <a:ext cx="11367675" cy="457531"/>
          </a:xfrm>
          <a:custGeom>
            <a:avLst/>
            <a:gdLst/>
            <a:ahLst/>
            <a:cxnLst/>
            <a:rect r="r" b="b" t="t" l="l"/>
            <a:pathLst>
              <a:path h="457531" w="11367675">
                <a:moveTo>
                  <a:pt x="0" y="0"/>
                </a:moveTo>
                <a:lnTo>
                  <a:pt x="11367675" y="0"/>
                </a:lnTo>
                <a:lnTo>
                  <a:pt x="11367675" y="457531"/>
                </a:lnTo>
                <a:lnTo>
                  <a:pt x="0" y="457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3198" r="0" b="-2750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4306569"/>
            <a:ext cx="5137716" cy="239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Implementation &amp;</a:t>
            </a:r>
          </a:p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b="true" sz="45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28077" y="1736902"/>
            <a:ext cx="11571327" cy="8037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199" spc="-63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Perf</a:t>
            </a:r>
            <a:r>
              <a:rPr lang="en-US" sz="3199" spc="-63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ormance:</a:t>
            </a:r>
          </a:p>
          <a:p>
            <a:pPr algn="l" marL="690876" indent="-345438" lvl="1">
              <a:lnSpc>
                <a:spcPts val="6399"/>
              </a:lnSpc>
              <a:buFont typeface="Arial"/>
              <a:buChar char="•"/>
            </a:pPr>
            <a:r>
              <a:rPr lang="en-US" sz="3199" spc="-63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METEOR: 0.8540, EM: 49</a:t>
            </a:r>
            <a:r>
              <a:rPr lang="en-US" sz="3199" spc="-63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.34, F1: 60.20.</a:t>
            </a:r>
          </a:p>
          <a:p>
            <a:pPr algn="l" marL="690876" indent="-345438" lvl="1">
              <a:lnSpc>
                <a:spcPts val="6399"/>
              </a:lnSpc>
              <a:buFont typeface="Arial"/>
              <a:buChar char="•"/>
            </a:pPr>
            <a:r>
              <a:rPr lang="en-US" sz="3199" spc="-63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Example: Correctly computed</a:t>
            </a:r>
            <a:r>
              <a:rPr lang="en-US" sz="3199" spc="-63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Levenshtein distance (“flaw” to “lawn” = 2).</a:t>
            </a:r>
          </a:p>
          <a:p>
            <a:pPr algn="l">
              <a:lnSpc>
                <a:spcPts val="6399"/>
              </a:lnSpc>
            </a:pPr>
            <a:r>
              <a:rPr lang="en-US" sz="3199" spc="-63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Benchm</a:t>
            </a:r>
            <a:r>
              <a:rPr lang="en-US" sz="3199" spc="-63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ark Comparison:</a:t>
            </a:r>
          </a:p>
          <a:p>
            <a:pPr algn="l" marL="690876" indent="-345438" lvl="1">
              <a:lnSpc>
                <a:spcPts val="6399"/>
              </a:lnSpc>
              <a:buFont typeface="Arial"/>
              <a:buChar char="•"/>
            </a:pPr>
            <a:r>
              <a:rPr lang="en-US" sz="3199" spc="-63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3199" spc="-63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utperforms BERT (0.70), LLaMA-2-13B (0.75); rivals GPT-3.5 (0.85).</a:t>
            </a:r>
          </a:p>
          <a:p>
            <a:pPr algn="l">
              <a:lnSpc>
                <a:spcPts val="6399"/>
              </a:lnSpc>
            </a:pPr>
            <a:r>
              <a:rPr lang="en-US" sz="3199" spc="-63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  <a:r>
              <a:rPr lang="en-US" sz="3199" spc="-63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ignificance:</a:t>
            </a:r>
            <a:r>
              <a:rPr lang="en-US" sz="3199" spc="-63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Robust answers for complex NLP tasks, enhancing exam reliability.</a:t>
            </a:r>
          </a:p>
          <a:p>
            <a:pPr algn="l">
              <a:lnSpc>
                <a:spcPts val="63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926561" y="226291"/>
            <a:ext cx="9162529" cy="80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Model 2: </a:t>
            </a:r>
            <a:r>
              <a:rPr lang="en-US" b="true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Answering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75746" y="9577576"/>
            <a:ext cx="11367675" cy="457531"/>
          </a:xfrm>
          <a:custGeom>
            <a:avLst/>
            <a:gdLst/>
            <a:ahLst/>
            <a:cxnLst/>
            <a:rect r="r" b="b" t="t" l="l"/>
            <a:pathLst>
              <a:path h="457531" w="11367675">
                <a:moveTo>
                  <a:pt x="0" y="0"/>
                </a:moveTo>
                <a:lnTo>
                  <a:pt x="11367674" y="0"/>
                </a:lnTo>
                <a:lnTo>
                  <a:pt x="11367674" y="457531"/>
                </a:lnTo>
                <a:lnTo>
                  <a:pt x="0" y="457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3198" r="0" b="-2750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25081" y="-16551"/>
            <a:ext cx="11637838" cy="80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Model 2: </a:t>
            </a:r>
            <a:r>
              <a:rPr lang="en-US" b="true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Answering Results</a:t>
            </a:r>
          </a:p>
        </p:txBody>
      </p:sp>
      <p:graphicFrame>
        <p:nvGraphicFramePr>
          <p:cNvPr name="Object 4" id="4"/>
          <p:cNvGraphicFramePr/>
          <p:nvPr/>
        </p:nvGraphicFramePr>
        <p:xfrm>
          <a:off x="299320" y="1792976"/>
          <a:ext cx="5029200" cy="2095500"/>
        </p:xfrm>
        <a:graphic>
          <a:graphicData uri="http://schemas.openxmlformats.org/presentationml/2006/ole">
            <p:oleObj imgW="6032500" imgH="30988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229046" y="1055469"/>
            <a:ext cx="8529078" cy="8850089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99320" y="9008110"/>
            <a:ext cx="2383912" cy="323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Sources: [4], [5]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1028700" y="5504568"/>
          <a:ext cx="5029200" cy="2095500"/>
        </p:xfrm>
        <a:graphic>
          <a:graphicData uri="http://schemas.openxmlformats.org/presentationml/2006/ole">
            <p:oleObj imgW="6032500" imgH="30988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7570594" y="3176288"/>
            <a:ext cx="9688706" cy="5675926"/>
          </a:xfrm>
          <a:custGeom>
            <a:avLst/>
            <a:gdLst/>
            <a:ahLst/>
            <a:cxnLst/>
            <a:rect r="r" b="b" t="t" l="l"/>
            <a:pathLst>
              <a:path h="5675926" w="9688706">
                <a:moveTo>
                  <a:pt x="0" y="0"/>
                </a:moveTo>
                <a:lnTo>
                  <a:pt x="9688706" y="0"/>
                </a:lnTo>
                <a:lnTo>
                  <a:pt x="9688706" y="5675927"/>
                </a:lnTo>
                <a:lnTo>
                  <a:pt x="0" y="5675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26" r="-2197" b="-102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05985" y="1863291"/>
            <a:ext cx="2587323" cy="3319168"/>
          </a:xfrm>
          <a:custGeom>
            <a:avLst/>
            <a:gdLst/>
            <a:ahLst/>
            <a:cxnLst/>
            <a:rect r="r" b="b" t="t" l="l"/>
            <a:pathLst>
              <a:path h="3319168" w="2587323">
                <a:moveTo>
                  <a:pt x="0" y="0"/>
                </a:moveTo>
                <a:lnTo>
                  <a:pt x="2587324" y="0"/>
                </a:lnTo>
                <a:lnTo>
                  <a:pt x="2587324" y="3319168"/>
                </a:lnTo>
                <a:lnTo>
                  <a:pt x="0" y="33191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211" t="-17725" r="-23056" b="-1817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25081" y="386980"/>
            <a:ext cx="11637838" cy="80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Model 2: </a:t>
            </a:r>
            <a:r>
              <a:rPr lang="en-US" b="true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Answering Results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66613" y="8748385"/>
            <a:ext cx="2502396" cy="230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3"/>
              </a:lnSpc>
              <a:spcBef>
                <a:spcPct val="0"/>
              </a:spcBef>
            </a:pPr>
            <a:r>
              <a:rPr lang="en-US" b="true" sz="1417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Source: Fischer et al. (2024)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F56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2DFC2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4816593" cy="2852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87540" y="1892615"/>
            <a:ext cx="10777834" cy="623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3599" i="true">
                <a:solidFill>
                  <a:srgbClr val="1B2320"/>
                </a:solidFill>
                <a:latin typeface="Open Sans Extra Bold Italics"/>
                <a:ea typeface="Open Sans Extra Bold Italics"/>
                <a:cs typeface="Open Sans Extra Bold Italics"/>
                <a:sym typeface="Open Sans Extra Bold Italics"/>
              </a:rPr>
              <a:t>How many times did you struggled creating fair, varied examinations due to time constraints. </a:t>
            </a:r>
          </a:p>
          <a:p>
            <a:pPr algn="ctr">
              <a:lnSpc>
                <a:spcPts val="7199"/>
              </a:lnSpc>
            </a:pPr>
          </a:p>
          <a:p>
            <a:pPr algn="ctr">
              <a:lnSpc>
                <a:spcPts val="7199"/>
              </a:lnSpc>
            </a:pPr>
            <a:r>
              <a:rPr lang="en-US" sz="3599" i="true">
                <a:solidFill>
                  <a:srgbClr val="1B2320"/>
                </a:solidFill>
                <a:latin typeface="Open Sans Extra Bold Italics"/>
                <a:ea typeface="Open Sans Extra Bold Italics"/>
                <a:cs typeface="Open Sans Extra Bold Italics"/>
                <a:sym typeface="Open Sans Extra Bold Italics"/>
              </a:rPr>
              <a:t>And how many times you needed a smarter solution to simplify and speed up this process?</a:t>
            </a:r>
          </a:p>
          <a:p>
            <a:pPr algn="ctr">
              <a:lnSpc>
                <a:spcPts val="719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758072" y="2131113"/>
            <a:ext cx="6024773" cy="6024773"/>
          </a:xfrm>
          <a:custGeom>
            <a:avLst/>
            <a:gdLst/>
            <a:ahLst/>
            <a:cxnLst/>
            <a:rect r="r" b="b" t="t" l="l"/>
            <a:pathLst>
              <a:path h="6024773" w="6024773">
                <a:moveTo>
                  <a:pt x="0" y="0"/>
                </a:moveTo>
                <a:lnTo>
                  <a:pt x="6024773" y="0"/>
                </a:lnTo>
                <a:lnTo>
                  <a:pt x="6024773" y="6024774"/>
                </a:lnTo>
                <a:lnTo>
                  <a:pt x="0" y="6024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323745"/>
            <a:ext cx="7834815" cy="7957011"/>
          </a:xfrm>
          <a:custGeom>
            <a:avLst/>
            <a:gdLst/>
            <a:ahLst/>
            <a:cxnLst/>
            <a:rect r="r" b="b" t="t" l="l"/>
            <a:pathLst>
              <a:path h="7957011" w="7834815">
                <a:moveTo>
                  <a:pt x="0" y="0"/>
                </a:moveTo>
                <a:lnTo>
                  <a:pt x="7834815" y="0"/>
                </a:lnTo>
                <a:lnTo>
                  <a:pt x="7834815" y="7957010"/>
                </a:lnTo>
                <a:lnTo>
                  <a:pt x="0" y="7957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23" t="-11242" r="-760" b="-1467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75893" y="-16551"/>
            <a:ext cx="12336214" cy="80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Model 2: </a:t>
            </a:r>
            <a:r>
              <a:rPr lang="en-US" b="true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Question Answering Inference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19150"/>
            <a:ext cx="8330883" cy="8756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4999"/>
              </a:lnSpc>
              <a:buAutoNum type="arabicPeriod" startAt="1"/>
            </a:pPr>
            <a:r>
              <a:rPr lang="en-US" b="true" sz="2499" spc="-4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Q: What is tokenization i</a:t>
            </a:r>
            <a:r>
              <a:rPr lang="en-US" b="true" sz="2499" spc="-4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n</a:t>
            </a:r>
            <a:r>
              <a:rPr lang="en-US" b="true" sz="2499" spc="-4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 NLP? </a:t>
            </a:r>
          </a:p>
          <a:p>
            <a:pPr algn="l" marL="539749" indent="-269875" lvl="1">
              <a:lnSpc>
                <a:spcPts val="4999"/>
              </a:lnSpc>
              <a:buFont typeface="Arial"/>
              <a:buChar char="•"/>
            </a:pPr>
            <a:r>
              <a:rPr lang="en-US" b="true" sz="2499" spc="-4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Predicted Answe</a:t>
            </a:r>
            <a:r>
              <a:rPr lang="en-US" b="true" sz="2499" spc="-4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r: </a:t>
            </a:r>
            <a:r>
              <a:rPr lang="en-US" sz="2499" spc="-4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“Tokenization is the process of</a:t>
            </a:r>
            <a:r>
              <a:rPr lang="en-US" sz="2499" spc="-4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splitting a text into individual words, letters, or tokens using delimiters like spaces, comm</a:t>
            </a:r>
            <a:r>
              <a:rPr lang="en-US" sz="2499" spc="-4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as, or full stops.”</a:t>
            </a:r>
            <a:r>
              <a:rPr lang="en-US" b="true" sz="2499" spc="-4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  <a:p>
            <a:pPr algn="l" marL="539749" indent="-269875" lvl="1">
              <a:lnSpc>
                <a:spcPts val="4999"/>
              </a:lnSpc>
              <a:buFont typeface="Arial"/>
              <a:buChar char="•"/>
            </a:pPr>
            <a:r>
              <a:rPr lang="en-US" b="true" sz="2499" spc="-4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Analysis: </a:t>
            </a:r>
            <a:r>
              <a:rPr lang="en-US" sz="2499" spc="-4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Corr</a:t>
            </a:r>
            <a:r>
              <a:rPr lang="en-US" sz="2499" spc="-4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ect and concise, accurately describing the</a:t>
            </a:r>
            <a:r>
              <a:rPr lang="en-US" sz="2499" spc="-4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tokenization process.</a:t>
            </a:r>
          </a:p>
          <a:p>
            <a:pPr algn="l" marL="539749" indent="-269875" lvl="1">
              <a:lnSpc>
                <a:spcPts val="4999"/>
              </a:lnSpc>
              <a:buAutoNum type="arabicPeriod" startAt="1"/>
            </a:pPr>
            <a:r>
              <a:rPr lang="en-US" b="true" sz="2499" spc="-4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Q: How does a transformer model work? </a:t>
            </a:r>
          </a:p>
          <a:p>
            <a:pPr algn="l" marL="539749" indent="-269875" lvl="1">
              <a:lnSpc>
                <a:spcPts val="4999"/>
              </a:lnSpc>
              <a:buFont typeface="Arial"/>
              <a:buChar char="•"/>
            </a:pPr>
            <a:r>
              <a:rPr lang="en-US" b="true" sz="2499" spc="-4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Predicted Answer: </a:t>
            </a:r>
            <a:r>
              <a:rPr lang="en-US" sz="2499" spc="-4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“A transformer model operates in parallel with all layers, allowing it to capture long-range dependencies and avoid recurrence, which makes it scalable and efficient.” </a:t>
            </a:r>
          </a:p>
          <a:p>
            <a:pPr algn="l" marL="539749" indent="-269875" lvl="1">
              <a:lnSpc>
                <a:spcPts val="4999"/>
              </a:lnSpc>
              <a:buFont typeface="Arial"/>
              <a:buChar char="•"/>
            </a:pPr>
            <a:r>
              <a:rPr lang="en-US" b="true" sz="2499" spc="-4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Analysis: </a:t>
            </a:r>
            <a:r>
              <a:rPr lang="en-US" sz="2499" spc="-4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Accurate, capturing key aspects of transformer architecture.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07842" y="-1797460"/>
            <a:ext cx="11659912" cy="13881919"/>
            <a:chOff x="0" y="0"/>
            <a:chExt cx="682699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2699" cy="812800"/>
            </a:xfrm>
            <a:custGeom>
              <a:avLst/>
              <a:gdLst/>
              <a:ahLst/>
              <a:cxnLst/>
              <a:rect r="r" b="b" t="t" l="l"/>
              <a:pathLst>
                <a:path h="812800" w="682699">
                  <a:moveTo>
                    <a:pt x="341350" y="0"/>
                  </a:moveTo>
                  <a:cubicBezTo>
                    <a:pt x="152827" y="0"/>
                    <a:pt x="0" y="181951"/>
                    <a:pt x="0" y="406400"/>
                  </a:cubicBezTo>
                  <a:cubicBezTo>
                    <a:pt x="0" y="630849"/>
                    <a:pt x="152827" y="812800"/>
                    <a:pt x="341350" y="812800"/>
                  </a:cubicBezTo>
                  <a:cubicBezTo>
                    <a:pt x="529872" y="812800"/>
                    <a:pt x="682699" y="630849"/>
                    <a:pt x="682699" y="406400"/>
                  </a:cubicBezTo>
                  <a:cubicBezTo>
                    <a:pt x="682699" y="181951"/>
                    <a:pt x="529872" y="0"/>
                    <a:pt x="34135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64003" y="38100"/>
              <a:ext cx="554693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57038" y="6667690"/>
            <a:ext cx="7670273" cy="1917568"/>
          </a:xfrm>
          <a:custGeom>
            <a:avLst/>
            <a:gdLst/>
            <a:ahLst/>
            <a:cxnLst/>
            <a:rect r="r" b="b" t="t" l="l"/>
            <a:pathLst>
              <a:path h="1917568" w="7670273">
                <a:moveTo>
                  <a:pt x="0" y="0"/>
                </a:moveTo>
                <a:lnTo>
                  <a:pt x="7670273" y="0"/>
                </a:lnTo>
                <a:lnTo>
                  <a:pt x="7670273" y="1917568"/>
                </a:lnTo>
                <a:lnTo>
                  <a:pt x="0" y="1917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57038" y="3898951"/>
            <a:ext cx="7670273" cy="2793271"/>
          </a:xfrm>
          <a:custGeom>
            <a:avLst/>
            <a:gdLst/>
            <a:ahLst/>
            <a:cxnLst/>
            <a:rect r="r" b="b" t="t" l="l"/>
            <a:pathLst>
              <a:path h="2793271" w="7670273">
                <a:moveTo>
                  <a:pt x="0" y="0"/>
                </a:moveTo>
                <a:lnTo>
                  <a:pt x="7670273" y="0"/>
                </a:lnTo>
                <a:lnTo>
                  <a:pt x="7670273" y="2793271"/>
                </a:lnTo>
                <a:lnTo>
                  <a:pt x="0" y="2793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55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34916" y="4678678"/>
            <a:ext cx="1573428" cy="464822"/>
          </a:xfrm>
          <a:custGeom>
            <a:avLst/>
            <a:gdLst/>
            <a:ahLst/>
            <a:cxnLst/>
            <a:rect r="r" b="b" t="t" l="l"/>
            <a:pathLst>
              <a:path h="464822" w="1573428">
                <a:moveTo>
                  <a:pt x="0" y="0"/>
                </a:moveTo>
                <a:lnTo>
                  <a:pt x="1573428" y="0"/>
                </a:lnTo>
                <a:lnTo>
                  <a:pt x="1573428" y="464822"/>
                </a:lnTo>
                <a:lnTo>
                  <a:pt x="0" y="464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5716" r="0" b="-13278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554191" y="4678678"/>
            <a:ext cx="1573428" cy="455520"/>
          </a:xfrm>
          <a:custGeom>
            <a:avLst/>
            <a:gdLst/>
            <a:ahLst/>
            <a:cxnLst/>
            <a:rect r="r" b="b" t="t" l="l"/>
            <a:pathLst>
              <a:path h="455520" w="1573428">
                <a:moveTo>
                  <a:pt x="0" y="0"/>
                </a:moveTo>
                <a:lnTo>
                  <a:pt x="1573428" y="0"/>
                </a:lnTo>
                <a:lnTo>
                  <a:pt x="1573428" y="455520"/>
                </a:lnTo>
                <a:lnTo>
                  <a:pt x="0" y="4555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9654" r="0" b="-12575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4306569"/>
            <a:ext cx="5137716" cy="239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Implementation &amp;</a:t>
            </a:r>
          </a:p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b="true" sz="45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Results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16905" y="48491"/>
            <a:ext cx="9674572" cy="80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Model 3: Distractor Generation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20010" y="1387086"/>
            <a:ext cx="10615217" cy="2101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2" indent="-226696" lvl="1">
              <a:lnSpc>
                <a:spcPts val="4200"/>
              </a:lnSpc>
              <a:buFont typeface="Arial"/>
              <a:buChar char="•"/>
            </a:pPr>
            <a:r>
              <a:rPr lang="en-US" b="true" sz="2100" spc="-42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Training loss </a:t>
            </a:r>
            <a:r>
              <a:rPr lang="en-US" sz="2100" spc="-42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impressively reduced from 11.69 (step 200) to 0.3951 (st</a:t>
            </a:r>
            <a:r>
              <a:rPr lang="en-US" sz="2100" spc="-42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ep 5000)</a:t>
            </a:r>
            <a:r>
              <a:rPr lang="en-US" sz="2100" spc="-42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 marL="453392" indent="-226696" lvl="1">
              <a:lnSpc>
                <a:spcPts val="4200"/>
              </a:lnSpc>
              <a:buFont typeface="Arial"/>
              <a:buChar char="•"/>
            </a:pPr>
            <a:r>
              <a:rPr lang="en-US" b="true" sz="2100" spc="-42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V</a:t>
            </a:r>
            <a:r>
              <a:rPr lang="en-US" b="true" sz="2100" spc="-42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alidation loss</a:t>
            </a:r>
            <a:r>
              <a:rPr lang="en-US" sz="2100" spc="-42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steadily dropped from 7.2854 (step 200) to 0.3175 (step 5000).</a:t>
            </a:r>
          </a:p>
          <a:p>
            <a:pPr algn="l">
              <a:lnSpc>
                <a:spcPts val="4200"/>
              </a:lnSpc>
            </a:pPr>
            <a:r>
              <a:rPr lang="en-US" sz="2100" spc="-42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The model generated distractors for all 70 validation MCQs, demonstrating robust performance.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570572" y="8120437"/>
            <a:ext cx="1573428" cy="464822"/>
          </a:xfrm>
          <a:custGeom>
            <a:avLst/>
            <a:gdLst/>
            <a:ahLst/>
            <a:cxnLst/>
            <a:rect r="r" b="b" t="t" l="l"/>
            <a:pathLst>
              <a:path h="464822" w="1573428">
                <a:moveTo>
                  <a:pt x="0" y="0"/>
                </a:moveTo>
                <a:lnTo>
                  <a:pt x="1573428" y="0"/>
                </a:lnTo>
                <a:lnTo>
                  <a:pt x="1573428" y="464821"/>
                </a:lnTo>
                <a:lnTo>
                  <a:pt x="0" y="464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5716" r="0" b="-13278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54191" y="8120437"/>
            <a:ext cx="1573428" cy="455520"/>
          </a:xfrm>
          <a:custGeom>
            <a:avLst/>
            <a:gdLst/>
            <a:ahLst/>
            <a:cxnLst/>
            <a:rect r="r" b="b" t="t" l="l"/>
            <a:pathLst>
              <a:path h="455520" w="1573428">
                <a:moveTo>
                  <a:pt x="0" y="0"/>
                </a:moveTo>
                <a:lnTo>
                  <a:pt x="1573428" y="0"/>
                </a:lnTo>
                <a:lnTo>
                  <a:pt x="1573428" y="455519"/>
                </a:lnTo>
                <a:lnTo>
                  <a:pt x="0" y="4555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9654" r="0" b="-125759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07842" y="-1797460"/>
            <a:ext cx="11659912" cy="13881919"/>
            <a:chOff x="0" y="0"/>
            <a:chExt cx="682699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2699" cy="812800"/>
            </a:xfrm>
            <a:custGeom>
              <a:avLst/>
              <a:gdLst/>
              <a:ahLst/>
              <a:cxnLst/>
              <a:rect r="r" b="b" t="t" l="l"/>
              <a:pathLst>
                <a:path h="812800" w="682699">
                  <a:moveTo>
                    <a:pt x="341350" y="0"/>
                  </a:moveTo>
                  <a:cubicBezTo>
                    <a:pt x="152827" y="0"/>
                    <a:pt x="0" y="181951"/>
                    <a:pt x="0" y="406400"/>
                  </a:cubicBezTo>
                  <a:cubicBezTo>
                    <a:pt x="0" y="630849"/>
                    <a:pt x="152827" y="812800"/>
                    <a:pt x="341350" y="812800"/>
                  </a:cubicBezTo>
                  <a:cubicBezTo>
                    <a:pt x="529872" y="812800"/>
                    <a:pt x="682699" y="630849"/>
                    <a:pt x="682699" y="406400"/>
                  </a:cubicBezTo>
                  <a:cubicBezTo>
                    <a:pt x="682699" y="181951"/>
                    <a:pt x="529872" y="0"/>
                    <a:pt x="34135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64003" y="38100"/>
              <a:ext cx="554693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186713" y="9432876"/>
            <a:ext cx="11367675" cy="457531"/>
          </a:xfrm>
          <a:custGeom>
            <a:avLst/>
            <a:gdLst/>
            <a:ahLst/>
            <a:cxnLst/>
            <a:rect r="r" b="b" t="t" l="l"/>
            <a:pathLst>
              <a:path h="457531" w="11367675">
                <a:moveTo>
                  <a:pt x="0" y="0"/>
                </a:moveTo>
                <a:lnTo>
                  <a:pt x="11367675" y="0"/>
                </a:lnTo>
                <a:lnTo>
                  <a:pt x="11367675" y="457531"/>
                </a:lnTo>
                <a:lnTo>
                  <a:pt x="0" y="457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3198" r="0" b="-2750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4306569"/>
            <a:ext cx="5137716" cy="239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Implementation &amp;</a:t>
            </a:r>
          </a:p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b="true" sz="45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27194" y="991234"/>
            <a:ext cx="11571327" cy="8037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199" spc="-63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Perf</a:t>
            </a:r>
            <a:r>
              <a:rPr lang="en-US" sz="3199" spc="-63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ormance:</a:t>
            </a:r>
          </a:p>
          <a:p>
            <a:pPr algn="l" marL="690876" indent="-345438" lvl="1">
              <a:lnSpc>
                <a:spcPts val="6399"/>
              </a:lnSpc>
              <a:buFont typeface="Arial"/>
              <a:buChar char="•"/>
            </a:pPr>
            <a:r>
              <a:rPr lang="en-US" b="true" sz="3199" spc="-63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BL</a:t>
            </a:r>
            <a:r>
              <a:rPr lang="en-US" b="true" sz="3199" spc="-63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EU: </a:t>
            </a:r>
            <a:r>
              <a:rPr lang="en-US" sz="3199" spc="-63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0.29, </a:t>
            </a:r>
            <a:r>
              <a:rPr lang="en-US" b="true" sz="3199" spc="-63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ROUGE</a:t>
            </a:r>
            <a:r>
              <a:rPr lang="en-US" sz="3199" spc="-63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: 0</a:t>
            </a:r>
            <a:r>
              <a:rPr lang="en-US" sz="3199" spc="-63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.53, </a:t>
            </a:r>
            <a:r>
              <a:rPr lang="en-US" b="true" sz="3199" spc="-63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METEOR</a:t>
            </a:r>
            <a:r>
              <a:rPr lang="en-US" sz="3199" spc="-63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: 0.39.</a:t>
            </a:r>
          </a:p>
          <a:p>
            <a:pPr algn="l" marL="690876" indent="-345438" lvl="1">
              <a:lnSpc>
                <a:spcPts val="6399"/>
              </a:lnSpc>
              <a:buFont typeface="Arial"/>
              <a:buChar char="•"/>
            </a:pPr>
            <a:r>
              <a:rPr lang="en-US" b="true" sz="3199" spc="-63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Example:</a:t>
            </a:r>
            <a:r>
              <a:rPr lang="en-US" sz="3199" spc="-63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Distractors like “</a:t>
            </a:r>
            <a:r>
              <a:rPr lang="en-US" b="true" sz="3199" spc="-63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Neural</a:t>
            </a:r>
            <a:r>
              <a:rPr lang="en-US" b="true" sz="3199" spc="-63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 Language Processing</a:t>
            </a:r>
            <a:r>
              <a:rPr lang="en-US" sz="3199" spc="-63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” for NLP MCQ.</a:t>
            </a:r>
          </a:p>
          <a:p>
            <a:pPr algn="l">
              <a:lnSpc>
                <a:spcPts val="6399"/>
              </a:lnSpc>
            </a:pPr>
            <a:r>
              <a:rPr lang="en-US" sz="3199" spc="-63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Benchm</a:t>
            </a:r>
            <a:r>
              <a:rPr lang="en-US" sz="3199" spc="-63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ark Comparison:</a:t>
            </a:r>
          </a:p>
          <a:p>
            <a:pPr algn="l" marL="690876" indent="-345438" lvl="1">
              <a:lnSpc>
                <a:spcPts val="6399"/>
              </a:lnSpc>
              <a:buFont typeface="Arial"/>
              <a:buChar char="•"/>
            </a:pPr>
            <a:r>
              <a:rPr lang="en-US" sz="3199" spc="-63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Com</a:t>
            </a:r>
            <a:r>
              <a:rPr lang="en-US" sz="3199" spc="-63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petitive with GPT-3.5 (</a:t>
            </a:r>
            <a:r>
              <a:rPr lang="en-US" b="true" sz="3199" spc="-63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BLEU:</a:t>
            </a:r>
            <a:r>
              <a:rPr lang="en-US" sz="3199" spc="-63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0.30, </a:t>
            </a:r>
            <a:r>
              <a:rPr lang="en-US" b="true" sz="3199" spc="-63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ROUGE</a:t>
            </a:r>
            <a:r>
              <a:rPr lang="en-US" sz="3199" spc="-63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: 0.50); surpasses BERT (</a:t>
            </a:r>
            <a:r>
              <a:rPr lang="en-US" b="true" sz="3199" spc="-63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BLEU</a:t>
            </a:r>
            <a:r>
              <a:rPr lang="en-US" sz="3199" spc="-63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: 0.25).</a:t>
            </a:r>
          </a:p>
          <a:p>
            <a:pPr algn="l">
              <a:lnSpc>
                <a:spcPts val="6399"/>
              </a:lnSpc>
            </a:pPr>
            <a:r>
              <a:rPr lang="en-US" sz="3199" spc="-63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  <a:r>
              <a:rPr lang="en-US" sz="3199" spc="-63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ignificance: </a:t>
            </a:r>
            <a:r>
              <a:rPr lang="en-US" sz="3199" spc="-63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Plausible distractors enhance MCQ challenge and educational value.</a:t>
            </a:r>
          </a:p>
          <a:p>
            <a:pPr algn="l">
              <a:lnSpc>
                <a:spcPts val="63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670540" y="226291"/>
            <a:ext cx="9674572" cy="80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Model 3: Di</a:t>
            </a:r>
            <a:r>
              <a:rPr lang="en-US" b="true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stractor Generation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75746" y="9577576"/>
            <a:ext cx="11367675" cy="457531"/>
          </a:xfrm>
          <a:custGeom>
            <a:avLst/>
            <a:gdLst/>
            <a:ahLst/>
            <a:cxnLst/>
            <a:rect r="r" b="b" t="t" l="l"/>
            <a:pathLst>
              <a:path h="457531" w="11367675">
                <a:moveTo>
                  <a:pt x="0" y="0"/>
                </a:moveTo>
                <a:lnTo>
                  <a:pt x="11367674" y="0"/>
                </a:lnTo>
                <a:lnTo>
                  <a:pt x="11367674" y="457531"/>
                </a:lnTo>
                <a:lnTo>
                  <a:pt x="0" y="457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3198" r="0" b="-2750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69059" y="-16551"/>
            <a:ext cx="12149882" cy="80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Model 3: Di</a:t>
            </a:r>
            <a:r>
              <a:rPr lang="en-US" b="true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stractor Generation Results</a:t>
            </a:r>
          </a:p>
        </p:txBody>
      </p:sp>
      <p:graphicFrame>
        <p:nvGraphicFramePr>
          <p:cNvPr name="Object 4" id="4"/>
          <p:cNvGraphicFramePr/>
          <p:nvPr/>
        </p:nvGraphicFramePr>
        <p:xfrm>
          <a:off x="299320" y="1792976"/>
          <a:ext cx="5029200" cy="2095500"/>
        </p:xfrm>
        <a:graphic>
          <a:graphicData uri="http://schemas.openxmlformats.org/presentationml/2006/ole">
            <p:oleObj imgW="6032500" imgH="3098800" r:id="rId4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299320" y="8435260"/>
            <a:ext cx="2383912" cy="323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Sources: [6]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295104" y="1054726"/>
            <a:ext cx="8389250" cy="885899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97811" y="2125660"/>
            <a:ext cx="8880686" cy="5295873"/>
          </a:xfrm>
          <a:custGeom>
            <a:avLst/>
            <a:gdLst/>
            <a:ahLst/>
            <a:cxnLst/>
            <a:rect r="r" b="b" t="t" l="l"/>
            <a:pathLst>
              <a:path h="5295873" w="8880686">
                <a:moveTo>
                  <a:pt x="0" y="0"/>
                </a:moveTo>
                <a:lnTo>
                  <a:pt x="8880686" y="0"/>
                </a:lnTo>
                <a:lnTo>
                  <a:pt x="8880686" y="5295874"/>
                </a:lnTo>
                <a:lnTo>
                  <a:pt x="0" y="5295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61" t="0" r="0" b="-888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19871" y="-16551"/>
            <a:ext cx="12848258" cy="80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Model 3: Di</a:t>
            </a:r>
            <a:r>
              <a:rPr lang="en-US" b="true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stractor Generation Inference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19150"/>
            <a:ext cx="7769111" cy="789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4800"/>
              </a:lnSpc>
              <a:buAutoNum type="arabicPeriod" startAt="1"/>
            </a:pPr>
            <a:r>
              <a:rPr lang="en-US" b="true" sz="2400" spc="-48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Question: What does NLP stand for in the field of Artificial Intellige</a:t>
            </a:r>
            <a:r>
              <a:rPr lang="en-US" b="true" sz="2400" spc="-48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nce</a:t>
            </a:r>
            <a:r>
              <a:rPr lang="en-US" b="true" sz="2400" spc="-48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?</a:t>
            </a:r>
          </a:p>
          <a:p>
            <a:pPr algn="l" marL="518160" indent="-259080" lvl="1">
              <a:lnSpc>
                <a:spcPts val="4800"/>
              </a:lnSpc>
              <a:buFont typeface="Arial"/>
              <a:buChar char="•"/>
            </a:pPr>
            <a:r>
              <a:rPr lang="en-US" b="true" sz="2400" spc="-48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Cor</a:t>
            </a:r>
            <a:r>
              <a:rPr lang="en-US" b="true" sz="2400" spc="-48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rect Answe</a:t>
            </a:r>
            <a:r>
              <a:rPr lang="en-US" b="true" sz="2400" spc="-48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r: </a:t>
            </a:r>
            <a:r>
              <a:rPr lang="en-US" sz="2400" spc="-48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Natural Language Process</a:t>
            </a:r>
            <a:r>
              <a:rPr lang="en-US" sz="2400" spc="-48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ing</a:t>
            </a:r>
          </a:p>
          <a:p>
            <a:pPr algn="l" marL="518160" indent="-259080" lvl="1">
              <a:lnSpc>
                <a:spcPts val="4800"/>
              </a:lnSpc>
              <a:buFont typeface="Arial"/>
              <a:buChar char="•"/>
            </a:pPr>
            <a:r>
              <a:rPr lang="en-US" b="true" sz="2400" spc="-48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Predicted Distractors: </a:t>
            </a:r>
            <a:r>
              <a:rPr lang="en-US" sz="2400" spc="-48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Neural language Processing; Natural learning programming;</a:t>
            </a:r>
            <a:r>
              <a:rPr lang="en-US" sz="2400" spc="-48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Non limited process</a:t>
            </a:r>
          </a:p>
          <a:p>
            <a:pPr algn="l" marL="518160" indent="-259080" lvl="1">
              <a:lnSpc>
                <a:spcPts val="4800"/>
              </a:lnSpc>
              <a:buFont typeface="Arial"/>
              <a:buChar char="•"/>
            </a:pPr>
            <a:r>
              <a:rPr lang="en-US" b="true" sz="2400" spc="-48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Analysis: </a:t>
            </a:r>
            <a:r>
              <a:rPr lang="en-US" sz="2400" spc="-48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The distractors are highly promising, with "Neural language Processing" and "Natural learning programming" closely mimicking the correct answer’s structure, showcasing the model’s grasp of NLP-related terms. "Non limited process" adds variety, offering a unique perspective.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45816" y="2622283"/>
            <a:ext cx="8590179" cy="5852059"/>
          </a:xfrm>
          <a:custGeom>
            <a:avLst/>
            <a:gdLst/>
            <a:ahLst/>
            <a:cxnLst/>
            <a:rect r="r" b="b" t="t" l="l"/>
            <a:pathLst>
              <a:path h="5852059" w="8590179">
                <a:moveTo>
                  <a:pt x="0" y="0"/>
                </a:moveTo>
                <a:lnTo>
                  <a:pt x="8590179" y="0"/>
                </a:lnTo>
                <a:lnTo>
                  <a:pt x="8590179" y="5852059"/>
                </a:lnTo>
                <a:lnTo>
                  <a:pt x="0" y="58520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007842" y="-1797460"/>
            <a:ext cx="11659912" cy="13881919"/>
            <a:chOff x="0" y="0"/>
            <a:chExt cx="682699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82699" cy="812800"/>
            </a:xfrm>
            <a:custGeom>
              <a:avLst/>
              <a:gdLst/>
              <a:ahLst/>
              <a:cxnLst/>
              <a:rect r="r" b="b" t="t" l="l"/>
              <a:pathLst>
                <a:path h="812800" w="682699">
                  <a:moveTo>
                    <a:pt x="341350" y="0"/>
                  </a:moveTo>
                  <a:cubicBezTo>
                    <a:pt x="152827" y="0"/>
                    <a:pt x="0" y="181951"/>
                    <a:pt x="0" y="406400"/>
                  </a:cubicBezTo>
                  <a:cubicBezTo>
                    <a:pt x="0" y="630849"/>
                    <a:pt x="152827" y="812800"/>
                    <a:pt x="341350" y="812800"/>
                  </a:cubicBezTo>
                  <a:cubicBezTo>
                    <a:pt x="529872" y="812800"/>
                    <a:pt x="682699" y="630849"/>
                    <a:pt x="682699" y="406400"/>
                  </a:cubicBezTo>
                  <a:cubicBezTo>
                    <a:pt x="682699" y="181951"/>
                    <a:pt x="529872" y="0"/>
                    <a:pt x="34135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64003" y="38100"/>
              <a:ext cx="554693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737564" y="3653038"/>
            <a:ext cx="1573428" cy="464822"/>
          </a:xfrm>
          <a:custGeom>
            <a:avLst/>
            <a:gdLst/>
            <a:ahLst/>
            <a:cxnLst/>
            <a:rect r="r" b="b" t="t" l="l"/>
            <a:pathLst>
              <a:path h="464822" w="1573428">
                <a:moveTo>
                  <a:pt x="0" y="0"/>
                </a:moveTo>
                <a:lnTo>
                  <a:pt x="1573428" y="0"/>
                </a:lnTo>
                <a:lnTo>
                  <a:pt x="1573428" y="464822"/>
                </a:lnTo>
                <a:lnTo>
                  <a:pt x="0" y="4648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5716" r="0" b="-13278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75418" y="3662340"/>
            <a:ext cx="1573428" cy="455520"/>
          </a:xfrm>
          <a:custGeom>
            <a:avLst/>
            <a:gdLst/>
            <a:ahLst/>
            <a:cxnLst/>
            <a:rect r="r" b="b" t="t" l="l"/>
            <a:pathLst>
              <a:path h="455520" w="1573428">
                <a:moveTo>
                  <a:pt x="0" y="0"/>
                </a:moveTo>
                <a:lnTo>
                  <a:pt x="1573428" y="0"/>
                </a:lnTo>
                <a:lnTo>
                  <a:pt x="1573428" y="455520"/>
                </a:lnTo>
                <a:lnTo>
                  <a:pt x="0" y="4555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9654" r="0" b="-12575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37564" y="8009521"/>
            <a:ext cx="1573428" cy="464822"/>
          </a:xfrm>
          <a:custGeom>
            <a:avLst/>
            <a:gdLst/>
            <a:ahLst/>
            <a:cxnLst/>
            <a:rect r="r" b="b" t="t" l="l"/>
            <a:pathLst>
              <a:path h="464822" w="1573428">
                <a:moveTo>
                  <a:pt x="0" y="0"/>
                </a:moveTo>
                <a:lnTo>
                  <a:pt x="1573428" y="0"/>
                </a:lnTo>
                <a:lnTo>
                  <a:pt x="1573428" y="464821"/>
                </a:lnTo>
                <a:lnTo>
                  <a:pt x="0" y="4648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5716" r="0" b="-13278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75418" y="8009521"/>
            <a:ext cx="1573428" cy="455520"/>
          </a:xfrm>
          <a:custGeom>
            <a:avLst/>
            <a:gdLst/>
            <a:ahLst/>
            <a:cxnLst/>
            <a:rect r="r" b="b" t="t" l="l"/>
            <a:pathLst>
              <a:path h="455520" w="1573428">
                <a:moveTo>
                  <a:pt x="0" y="0"/>
                </a:moveTo>
                <a:lnTo>
                  <a:pt x="1573428" y="0"/>
                </a:lnTo>
                <a:lnTo>
                  <a:pt x="1573428" y="455519"/>
                </a:lnTo>
                <a:lnTo>
                  <a:pt x="0" y="455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9654" r="0" b="-12575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4306569"/>
            <a:ext cx="5137716" cy="239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Implementation &amp;</a:t>
            </a:r>
          </a:p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b="true" sz="45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92299" y="48491"/>
            <a:ext cx="8723784" cy="80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Model 4: Difficulty Adjuster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52070" y="921888"/>
            <a:ext cx="10615217" cy="1567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2100" spc="-42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DistilBERT </a:t>
            </a:r>
            <a:r>
              <a:rPr lang="en-US" sz="2100" spc="-42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was chosen for how well it performs in the task of t</a:t>
            </a:r>
            <a:r>
              <a:rPr lang="en-US" sz="2100" spc="-42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ext c</a:t>
            </a:r>
            <a:r>
              <a:rPr lang="en-US" sz="2100" spc="-42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lassification. </a:t>
            </a:r>
          </a:p>
          <a:p>
            <a:pPr algn="l">
              <a:lnSpc>
                <a:spcPts val="4200"/>
              </a:lnSpc>
            </a:pPr>
            <a:r>
              <a:rPr lang="en-US" sz="2100" spc="-42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The foundation of the study included:</a:t>
            </a:r>
          </a:p>
          <a:p>
            <a:pPr algn="l" marL="453392" indent="-226696" lvl="1">
              <a:lnSpc>
                <a:spcPts val="4200"/>
              </a:lnSpc>
              <a:buFont typeface="Arial"/>
              <a:buChar char="•"/>
            </a:pPr>
            <a:r>
              <a:rPr lang="en-US" sz="2100" spc="-42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Classifying Skill Level through Course, Topic Mastered, Past Score and Grade.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1707694" y="8009521"/>
            <a:ext cx="1203852" cy="455520"/>
          </a:xfrm>
          <a:custGeom>
            <a:avLst/>
            <a:gdLst/>
            <a:ahLst/>
            <a:cxnLst/>
            <a:rect r="r" b="b" t="t" l="l"/>
            <a:pathLst>
              <a:path h="455520" w="1203852">
                <a:moveTo>
                  <a:pt x="0" y="0"/>
                </a:moveTo>
                <a:lnTo>
                  <a:pt x="1203853" y="0"/>
                </a:lnTo>
                <a:lnTo>
                  <a:pt x="1203853" y="455519"/>
                </a:lnTo>
                <a:lnTo>
                  <a:pt x="0" y="4555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922" t="-119654" r="-9776" b="-12575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970395" y="8009521"/>
            <a:ext cx="1167966" cy="455520"/>
          </a:xfrm>
          <a:custGeom>
            <a:avLst/>
            <a:gdLst/>
            <a:ahLst/>
            <a:cxnLst/>
            <a:rect r="r" b="b" t="t" l="l"/>
            <a:pathLst>
              <a:path h="455520" w="1167966">
                <a:moveTo>
                  <a:pt x="0" y="0"/>
                </a:moveTo>
                <a:lnTo>
                  <a:pt x="1167966" y="0"/>
                </a:lnTo>
                <a:lnTo>
                  <a:pt x="1167966" y="455519"/>
                </a:lnTo>
                <a:lnTo>
                  <a:pt x="0" y="455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682" t="-119654" r="-23033" b="-12575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648846" y="3653038"/>
            <a:ext cx="1203852" cy="455520"/>
          </a:xfrm>
          <a:custGeom>
            <a:avLst/>
            <a:gdLst/>
            <a:ahLst/>
            <a:cxnLst/>
            <a:rect r="r" b="b" t="t" l="l"/>
            <a:pathLst>
              <a:path h="455520" w="1203852">
                <a:moveTo>
                  <a:pt x="0" y="0"/>
                </a:moveTo>
                <a:lnTo>
                  <a:pt x="1203852" y="0"/>
                </a:lnTo>
                <a:lnTo>
                  <a:pt x="1203852" y="455520"/>
                </a:lnTo>
                <a:lnTo>
                  <a:pt x="0" y="4555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922" t="-119654" r="-9776" b="-125759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970395" y="3662340"/>
            <a:ext cx="1167966" cy="455520"/>
          </a:xfrm>
          <a:custGeom>
            <a:avLst/>
            <a:gdLst/>
            <a:ahLst/>
            <a:cxnLst/>
            <a:rect r="r" b="b" t="t" l="l"/>
            <a:pathLst>
              <a:path h="455520" w="1167966">
                <a:moveTo>
                  <a:pt x="0" y="0"/>
                </a:moveTo>
                <a:lnTo>
                  <a:pt x="1167966" y="0"/>
                </a:lnTo>
                <a:lnTo>
                  <a:pt x="1167966" y="455520"/>
                </a:lnTo>
                <a:lnTo>
                  <a:pt x="0" y="4555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682" t="-119654" r="-23033" b="-125759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007842" y="-1797460"/>
            <a:ext cx="11659912" cy="13881919"/>
            <a:chOff x="0" y="0"/>
            <a:chExt cx="682699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2699" cy="812800"/>
            </a:xfrm>
            <a:custGeom>
              <a:avLst/>
              <a:gdLst/>
              <a:ahLst/>
              <a:cxnLst/>
              <a:rect r="r" b="b" t="t" l="l"/>
              <a:pathLst>
                <a:path h="812800" w="682699">
                  <a:moveTo>
                    <a:pt x="341350" y="0"/>
                  </a:moveTo>
                  <a:cubicBezTo>
                    <a:pt x="152827" y="0"/>
                    <a:pt x="0" y="181951"/>
                    <a:pt x="0" y="406400"/>
                  </a:cubicBezTo>
                  <a:cubicBezTo>
                    <a:pt x="0" y="630849"/>
                    <a:pt x="152827" y="812800"/>
                    <a:pt x="341350" y="812800"/>
                  </a:cubicBezTo>
                  <a:cubicBezTo>
                    <a:pt x="529872" y="812800"/>
                    <a:pt x="682699" y="630849"/>
                    <a:pt x="682699" y="406400"/>
                  </a:cubicBezTo>
                  <a:cubicBezTo>
                    <a:pt x="682699" y="181951"/>
                    <a:pt x="529872" y="0"/>
                    <a:pt x="34135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64003" y="38100"/>
              <a:ext cx="554693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186713" y="9432876"/>
            <a:ext cx="11367675" cy="457531"/>
          </a:xfrm>
          <a:custGeom>
            <a:avLst/>
            <a:gdLst/>
            <a:ahLst/>
            <a:cxnLst/>
            <a:rect r="r" b="b" t="t" l="l"/>
            <a:pathLst>
              <a:path h="457531" w="11367675">
                <a:moveTo>
                  <a:pt x="0" y="0"/>
                </a:moveTo>
                <a:lnTo>
                  <a:pt x="11367675" y="0"/>
                </a:lnTo>
                <a:lnTo>
                  <a:pt x="11367675" y="457531"/>
                </a:lnTo>
                <a:lnTo>
                  <a:pt x="0" y="457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3198" r="0" b="-2750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4306569"/>
            <a:ext cx="5137716" cy="239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Implementation &amp;</a:t>
            </a:r>
          </a:p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b="true" sz="45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59939" y="1529275"/>
            <a:ext cx="11571327" cy="641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199" spc="-63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Perf</a:t>
            </a:r>
            <a:r>
              <a:rPr lang="en-US" sz="3199" spc="-63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ormance:</a:t>
            </a:r>
          </a:p>
          <a:p>
            <a:pPr algn="l" marL="690876" indent="-345438" lvl="1">
              <a:lnSpc>
                <a:spcPts val="6399"/>
              </a:lnSpc>
              <a:buFont typeface="Arial"/>
              <a:buChar char="•"/>
            </a:pPr>
            <a:r>
              <a:rPr lang="en-US" b="true" sz="3199" spc="-63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Accuracy</a:t>
            </a:r>
            <a:r>
              <a:rPr lang="en-US" b="true" sz="3199" spc="-63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: </a:t>
            </a:r>
            <a:r>
              <a:rPr lang="en-US" sz="3199" spc="-63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0.8382, </a:t>
            </a:r>
            <a:r>
              <a:rPr lang="en-US" b="true" sz="3199" spc="-63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F1:</a:t>
            </a:r>
            <a:r>
              <a:rPr lang="en-US" sz="3199" spc="-63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0</a:t>
            </a:r>
            <a:r>
              <a:rPr lang="en-US" sz="3199" spc="-63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.8365, </a:t>
            </a:r>
            <a:r>
              <a:rPr lang="en-US" b="true" sz="3199" spc="-63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AUC:</a:t>
            </a:r>
            <a:r>
              <a:rPr lang="en-US" sz="3199" spc="-63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0.98 (Advanced), 0.99 (Beginner), 0.94 (Intermediate).</a:t>
            </a:r>
          </a:p>
          <a:p>
            <a:pPr algn="l" marL="690876" indent="-345438" lvl="1">
              <a:lnSpc>
                <a:spcPts val="6399"/>
              </a:lnSpc>
              <a:buFont typeface="Arial"/>
              <a:buChar char="•"/>
            </a:pPr>
            <a:r>
              <a:rPr lang="en-US" b="true" sz="3199" spc="-63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Example: </a:t>
            </a:r>
            <a:r>
              <a:rPr lang="en-US" sz="3199" spc="-63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Beginner-level</a:t>
            </a:r>
            <a:r>
              <a:rPr lang="en-US" sz="3199" spc="-63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SQL questions for low-scoring students.</a:t>
            </a:r>
          </a:p>
          <a:p>
            <a:pPr algn="l">
              <a:lnSpc>
                <a:spcPts val="6399"/>
              </a:lnSpc>
            </a:pPr>
            <a:r>
              <a:rPr lang="en-US" sz="3199" spc="-63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  <a:r>
              <a:rPr lang="en-US" sz="3199" spc="-63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ignificance: </a:t>
            </a:r>
            <a:r>
              <a:rPr lang="en-US" sz="3199" spc="-63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Enables adaptive assessments for diverse learner profiles.</a:t>
            </a:r>
          </a:p>
          <a:p>
            <a:pPr algn="l">
              <a:lnSpc>
                <a:spcPts val="63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145934" y="226291"/>
            <a:ext cx="8723784" cy="80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Model 4: Diffi</a:t>
            </a:r>
            <a:r>
              <a:rPr lang="en-US" b="true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culty Adjuster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75746" y="9577576"/>
            <a:ext cx="11367675" cy="457531"/>
          </a:xfrm>
          <a:custGeom>
            <a:avLst/>
            <a:gdLst/>
            <a:ahLst/>
            <a:cxnLst/>
            <a:rect r="r" b="b" t="t" l="l"/>
            <a:pathLst>
              <a:path h="457531" w="11367675">
                <a:moveTo>
                  <a:pt x="0" y="0"/>
                </a:moveTo>
                <a:lnTo>
                  <a:pt x="11367674" y="0"/>
                </a:lnTo>
                <a:lnTo>
                  <a:pt x="11367674" y="457531"/>
                </a:lnTo>
                <a:lnTo>
                  <a:pt x="0" y="457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3198" r="0" b="-2750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9757" y="1146860"/>
            <a:ext cx="8249826" cy="6764857"/>
          </a:xfrm>
          <a:custGeom>
            <a:avLst/>
            <a:gdLst/>
            <a:ahLst/>
            <a:cxnLst/>
            <a:rect r="r" b="b" t="t" l="l"/>
            <a:pathLst>
              <a:path h="6764857" w="8249826">
                <a:moveTo>
                  <a:pt x="0" y="0"/>
                </a:moveTo>
                <a:lnTo>
                  <a:pt x="8249826" y="0"/>
                </a:lnTo>
                <a:lnTo>
                  <a:pt x="8249826" y="6764857"/>
                </a:lnTo>
                <a:lnTo>
                  <a:pt x="0" y="6764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78510" y="2262077"/>
            <a:ext cx="7980790" cy="4534424"/>
          </a:xfrm>
          <a:custGeom>
            <a:avLst/>
            <a:gdLst/>
            <a:ahLst/>
            <a:cxnLst/>
            <a:rect r="r" b="b" t="t" l="l"/>
            <a:pathLst>
              <a:path h="4534424" w="7980790">
                <a:moveTo>
                  <a:pt x="0" y="0"/>
                </a:moveTo>
                <a:lnTo>
                  <a:pt x="7980790" y="0"/>
                </a:lnTo>
                <a:lnTo>
                  <a:pt x="7980790" y="4534424"/>
                </a:lnTo>
                <a:lnTo>
                  <a:pt x="0" y="45344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68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23370" y="-16551"/>
            <a:ext cx="11041261" cy="80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Model 4: Diffi</a:t>
            </a:r>
            <a:r>
              <a:rPr lang="en-US" b="true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culty Adjuster Results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77467" y="2739363"/>
            <a:ext cx="9099265" cy="4808274"/>
          </a:xfrm>
          <a:custGeom>
            <a:avLst/>
            <a:gdLst/>
            <a:ahLst/>
            <a:cxnLst/>
            <a:rect r="r" b="b" t="t" l="l"/>
            <a:pathLst>
              <a:path h="4808274" w="9099265">
                <a:moveTo>
                  <a:pt x="0" y="0"/>
                </a:moveTo>
                <a:lnTo>
                  <a:pt x="9099264" y="0"/>
                </a:lnTo>
                <a:lnTo>
                  <a:pt x="9099264" y="4808274"/>
                </a:lnTo>
                <a:lnTo>
                  <a:pt x="0" y="4808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993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74182" y="-16551"/>
            <a:ext cx="11739637" cy="80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Model 4: Diffi</a:t>
            </a:r>
            <a:r>
              <a:rPr lang="en-US" b="true" sz="4784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culty Adjuster Inference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8356" y="1451292"/>
            <a:ext cx="7769111" cy="7174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9"/>
              </a:lnSpc>
            </a:pPr>
            <a:r>
              <a:rPr lang="en-US" sz="2599" spc="-51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The model was tested on the 2,250-sample test se</a:t>
            </a:r>
            <a:r>
              <a:rPr lang="en-US" sz="2599" spc="-51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t an</a:t>
            </a:r>
            <a:r>
              <a:rPr lang="en-US" sz="2599" spc="-51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d three example profi</a:t>
            </a:r>
            <a:r>
              <a:rPr lang="en-US" sz="2599" spc="-51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les. Predictions used the highest-probability class.</a:t>
            </a:r>
          </a:p>
          <a:p>
            <a:pPr algn="l">
              <a:lnSpc>
                <a:spcPts val="5199"/>
              </a:lnSpc>
            </a:pPr>
            <a:r>
              <a:rPr lang="en-US" sz="2599" spc="-51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 Test cases included:</a:t>
            </a:r>
          </a:p>
          <a:p>
            <a:pPr algn="l">
              <a:lnSpc>
                <a:spcPts val="5199"/>
              </a:lnSpc>
            </a:pPr>
            <a:r>
              <a:rPr lang="en-US" sz="2599" spc="-51" b="true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1.    Student Profile:</a:t>
            </a:r>
            <a:r>
              <a:rPr lang="en-US" sz="2599" spc="-51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5199"/>
              </a:lnSpc>
            </a:pPr>
            <a:r>
              <a:rPr lang="en-US" sz="2599" spc="-51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Age 22, Junior, Databases, Past Score 65.0, </a:t>
            </a:r>
          </a:p>
          <a:p>
            <a:pPr algn="l">
              <a:lnSpc>
                <a:spcPts val="5199"/>
              </a:lnSpc>
            </a:pPr>
            <a:r>
              <a:rPr lang="en-US" sz="2599" spc="-51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Topic: SQL</a:t>
            </a:r>
          </a:p>
          <a:p>
            <a:pPr algn="l"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b="true" sz="2599" spc="-51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Predicted:</a:t>
            </a:r>
            <a:r>
              <a:rPr lang="en-US" sz="2599" spc="-51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Beginner</a:t>
            </a:r>
          </a:p>
          <a:p>
            <a:pPr algn="l"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b="true" sz="2599" spc="-51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Questions:</a:t>
            </a:r>
            <a:r>
              <a:rPr lang="en-US" sz="2599" spc="-51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2 Beginner, 1 Intermediate, 1 Advanced (Databases Course)</a:t>
            </a:r>
          </a:p>
          <a:p>
            <a:pPr algn="l" marL="561339" indent="-280669" lvl="1">
              <a:lnSpc>
                <a:spcPts val="5199"/>
              </a:lnSpc>
              <a:buFont typeface="Arial"/>
              <a:buChar char="•"/>
            </a:pPr>
            <a:r>
              <a:rPr lang="en-US" b="true" sz="2599" spc="-51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Analysis:</a:t>
            </a:r>
            <a:r>
              <a:rPr lang="en-US" sz="2599" spc="-51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Accurate prediction.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63620" y="885825"/>
            <a:ext cx="6314340" cy="1227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31"/>
              </a:lnSpc>
              <a:spcBef>
                <a:spcPct val="0"/>
              </a:spcBef>
            </a:pPr>
            <a:r>
              <a:rPr lang="en-US" sz="7165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846668" y="3389929"/>
            <a:ext cx="12594664" cy="434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9"/>
              </a:lnSpc>
            </a:pPr>
            <a:r>
              <a:rPr lang="en-US" b="true" sz="2899" spc="-57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Developed</a:t>
            </a:r>
            <a:r>
              <a:rPr lang="en-US" b="true" sz="2899" spc="-57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 an</a:t>
            </a:r>
            <a:r>
              <a:rPr lang="en-US" b="true" sz="2899" spc="-57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 AI-driven exam generator for p</a:t>
            </a:r>
            <a:r>
              <a:rPr lang="en-US" b="true" sz="2899" spc="-57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ersonalized, scalable assessments.</a:t>
            </a:r>
          </a:p>
          <a:p>
            <a:pPr algn="ctr">
              <a:lnSpc>
                <a:spcPts val="5799"/>
              </a:lnSpc>
            </a:pPr>
            <a:r>
              <a:rPr lang="en-US" b="true" sz="2899" spc="-57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Impact:</a:t>
            </a:r>
            <a:r>
              <a:rPr lang="en-US" b="true" sz="2899" spc="-57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 Reduces ed</a:t>
            </a:r>
            <a:r>
              <a:rPr lang="en-US" b="true" sz="2899" spc="-57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ucator workload, enhances computer science education.</a:t>
            </a:r>
          </a:p>
          <a:p>
            <a:pPr algn="ctr">
              <a:lnSpc>
                <a:spcPts val="5799"/>
              </a:lnSpc>
            </a:pPr>
            <a:r>
              <a:rPr lang="en-US" b="true" sz="2899" spc="-57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Achievements: Outperformed benchmarks, introduced novel educational AI systems.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18FB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42875"/>
              <a:ext cx="4816593" cy="28522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96927" y="1510244"/>
            <a:ext cx="11706735" cy="7831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5768" indent="-372884" lvl="1">
              <a:lnSpc>
                <a:spcPts val="6908"/>
              </a:lnSpc>
              <a:buFont typeface="Arial"/>
              <a:buChar char="•"/>
            </a:pPr>
            <a:r>
              <a:rPr lang="en-US" sz="3454" spc="-69">
                <a:solidFill>
                  <a:srgbClr val="FAFAFB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3454" spc="-69">
                <a:solidFill>
                  <a:srgbClr val="FAFAFB"/>
                </a:solidFill>
                <a:latin typeface="Poppins"/>
                <a:ea typeface="Poppins"/>
                <a:cs typeface="Poppins"/>
                <a:sym typeface="Poppins"/>
              </a:rPr>
              <a:t>anual exam creation is time-consuming, lacks personalization, and fails to adapt to student progress.</a:t>
            </a:r>
          </a:p>
          <a:p>
            <a:pPr algn="l">
              <a:lnSpc>
                <a:spcPts val="6908"/>
              </a:lnSpc>
            </a:pPr>
          </a:p>
          <a:p>
            <a:pPr algn="l" marL="745768" indent="-372884" lvl="1">
              <a:lnSpc>
                <a:spcPts val="6908"/>
              </a:lnSpc>
              <a:buFont typeface="Arial"/>
              <a:buChar char="•"/>
            </a:pPr>
            <a:r>
              <a:rPr lang="en-US" sz="3454" spc="-69">
                <a:solidFill>
                  <a:srgbClr val="FAFAFB"/>
                </a:solidFill>
                <a:latin typeface="Poppins"/>
                <a:ea typeface="Poppins"/>
                <a:cs typeface="Poppins"/>
                <a:sym typeface="Poppins"/>
              </a:rPr>
              <a:t>Solution: AI-driven tool using NLP and deep learning to automate exam generation.</a:t>
            </a:r>
          </a:p>
          <a:p>
            <a:pPr algn="l">
              <a:lnSpc>
                <a:spcPts val="6908"/>
              </a:lnSpc>
            </a:pPr>
          </a:p>
          <a:p>
            <a:pPr algn="l" marL="745768" indent="-372884" lvl="1">
              <a:lnSpc>
                <a:spcPts val="6908"/>
              </a:lnSpc>
              <a:buFont typeface="Arial"/>
              <a:buChar char="•"/>
            </a:pPr>
            <a:r>
              <a:rPr lang="en-US" sz="3454" spc="-69">
                <a:solidFill>
                  <a:srgbClr val="FAFAFB"/>
                </a:solidFill>
                <a:latin typeface="Poppins"/>
                <a:ea typeface="Poppins"/>
                <a:cs typeface="Poppins"/>
                <a:sym typeface="Poppins"/>
              </a:rPr>
              <a:t>Impact: Saves educators time, enhances learning with scalable, personalized assessments.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502180" y="2809228"/>
            <a:ext cx="5569282" cy="5528331"/>
          </a:xfrm>
          <a:custGeom>
            <a:avLst/>
            <a:gdLst/>
            <a:ahLst/>
            <a:cxnLst/>
            <a:rect r="r" b="b" t="t" l="l"/>
            <a:pathLst>
              <a:path h="5528331" w="5569282">
                <a:moveTo>
                  <a:pt x="0" y="0"/>
                </a:moveTo>
                <a:lnTo>
                  <a:pt x="5569282" y="0"/>
                </a:lnTo>
                <a:lnTo>
                  <a:pt x="5569282" y="5528331"/>
                </a:lnTo>
                <a:lnTo>
                  <a:pt x="0" y="55283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50295" y="717521"/>
            <a:ext cx="6187410" cy="811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FAFAFB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75138" y="2715872"/>
            <a:ext cx="8819592" cy="177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447678" y="204069"/>
            <a:ext cx="9392643" cy="9529477"/>
          </a:xfrm>
          <a:custGeom>
            <a:avLst/>
            <a:gdLst/>
            <a:ahLst/>
            <a:cxnLst/>
            <a:rect r="r" b="b" t="t" l="l"/>
            <a:pathLst>
              <a:path h="9529477" w="9392643">
                <a:moveTo>
                  <a:pt x="0" y="0"/>
                </a:moveTo>
                <a:lnTo>
                  <a:pt x="9392644" y="0"/>
                </a:lnTo>
                <a:lnTo>
                  <a:pt x="9392644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29765" y="5375918"/>
            <a:ext cx="3747029" cy="177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Q &amp; A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90110" y="444163"/>
            <a:ext cx="7922504" cy="771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References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3210" y="2045985"/>
            <a:ext cx="17124790" cy="558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[1] </a:t>
            </a:r>
            <a:r>
              <a:rPr lang="en-US" b="true" sz="2299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Raffel, C., et al. (2020). Exploring the Limits of Transfer Learning with a Unified Text-to-Text Transformer. arXiv:1910.10683. </a:t>
            </a:r>
          </a:p>
          <a:p>
            <a:pPr algn="l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[2] OpenAI. (2023). GPT-3.5 Technical Report. [</a:t>
            </a:r>
            <a:r>
              <a:rPr lang="en-US" b="true" sz="2299" u="sng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  <a:hlinkClick r:id="rId2" tooltip="https://openai.com/research/gpt-3-5"/>
              </a:rPr>
              <a:t>https://openai.com/research/gpt-3-5</a:t>
            </a:r>
            <a:r>
              <a:rPr lang="en-US" b="true" sz="2299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]</a:t>
            </a:r>
          </a:p>
          <a:p>
            <a:pPr algn="l">
              <a:lnSpc>
                <a:spcPts val="3219"/>
              </a:lnSpc>
            </a:pPr>
          </a:p>
          <a:p>
            <a:pPr algn="l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[3] Devlin, J., et al. (2019). BERT: Pre-training of Deep Bidirectional Transformers for Language Understanding. arXiv:1810.04805. </a:t>
            </a:r>
          </a:p>
          <a:p>
            <a:pPr algn="l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[4] Fischer, K., Fürst, D., Steindl, S., Lindner, J., &amp; Schäfer, U. (2024). Question: How do Large Language Models perform on the Question        Answering tasks? Answer:. arXiv preprint arXiv:2412.12893. Accepted at SAI Computing Conference 2025</a:t>
            </a:r>
          </a:p>
          <a:p>
            <a:pPr algn="l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[5] Touvron, H., et al. (2023). LLaMA 2: Open Foundation and Fine-Tuned Chat Models. arXiv:2307.09288. [</a:t>
            </a:r>
            <a:r>
              <a:rPr lang="en-US" b="true" sz="2299" u="sng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  <a:hlinkClick r:id="rId3" tooltip="https://arxiv.org/abs/2307.09288"/>
              </a:rPr>
              <a:t>https://arxiv.org/abs/2307.09288</a:t>
            </a:r>
            <a:r>
              <a:rPr lang="en-US" b="true" sz="2299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] </a:t>
            </a:r>
          </a:p>
          <a:p>
            <a:pPr algn="l">
              <a:lnSpc>
                <a:spcPts val="3219"/>
              </a:lnSpc>
            </a:pPr>
          </a:p>
          <a:p>
            <a:pPr algn="l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b="true" sz="2299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[6] Barik, L., &amp; Patel, B. (2010). HKDA-IQPGS: A true intelligent question paper generator system.</a:t>
            </a:r>
          </a:p>
          <a:p>
            <a:pPr algn="l">
              <a:lnSpc>
                <a:spcPts val="321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3881919" cy="1388191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262605" y="9432876"/>
            <a:ext cx="11367675" cy="457531"/>
          </a:xfrm>
          <a:custGeom>
            <a:avLst/>
            <a:gdLst/>
            <a:ahLst/>
            <a:cxnLst/>
            <a:rect r="r" b="b" t="t" l="l"/>
            <a:pathLst>
              <a:path h="457531" w="11367675">
                <a:moveTo>
                  <a:pt x="0" y="0"/>
                </a:moveTo>
                <a:lnTo>
                  <a:pt x="11367675" y="0"/>
                </a:lnTo>
                <a:lnTo>
                  <a:pt x="11367675" y="457531"/>
                </a:lnTo>
                <a:lnTo>
                  <a:pt x="0" y="457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3198" r="0" b="-2750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4878705"/>
            <a:ext cx="7498803" cy="778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Literature Review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52378" y="750652"/>
            <a:ext cx="9426216" cy="887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6"/>
              </a:lnSpc>
            </a:pPr>
            <a:r>
              <a:rPr lang="en-US" b="true" sz="2953" spc="-5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Existing W</a:t>
            </a:r>
            <a:r>
              <a:rPr lang="en-US" b="true" sz="2953" spc="-5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ork:</a:t>
            </a:r>
          </a:p>
          <a:p>
            <a:pPr algn="ctr" marL="637554" indent="-318777" lvl="1">
              <a:lnSpc>
                <a:spcPts val="5906"/>
              </a:lnSpc>
              <a:buFont typeface="Arial"/>
              <a:buChar char="•"/>
            </a:pPr>
            <a:r>
              <a:rPr lang="en-US" sz="2953" spc="-5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OpenAI's GPT-based models for QA and QG.</a:t>
            </a:r>
          </a:p>
          <a:p>
            <a:pPr algn="ctr" marL="637554" indent="-318777" lvl="1">
              <a:lnSpc>
                <a:spcPts val="5906"/>
              </a:lnSpc>
              <a:buFont typeface="Arial"/>
              <a:buChar char="•"/>
            </a:pPr>
            <a:r>
              <a:rPr lang="en-US" sz="2953" spc="-5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T5/BART models for question generation from text.</a:t>
            </a:r>
          </a:p>
          <a:p>
            <a:pPr algn="ctr" marL="637554" indent="-318777" lvl="1">
              <a:lnSpc>
                <a:spcPts val="5906"/>
              </a:lnSpc>
              <a:buFont typeface="Arial"/>
              <a:buChar char="•"/>
            </a:pPr>
            <a:r>
              <a:rPr lang="en-US" sz="2953" spc="-5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RACE, SQuAD, and MS MARCO as benchmark datasets.</a:t>
            </a:r>
          </a:p>
          <a:p>
            <a:pPr algn="ctr">
              <a:lnSpc>
                <a:spcPts val="5906"/>
              </a:lnSpc>
            </a:pPr>
            <a:r>
              <a:rPr lang="en-US" b="true" sz="2953" spc="-5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Gaps Identified:</a:t>
            </a:r>
          </a:p>
          <a:p>
            <a:pPr algn="ctr" marL="637554" indent="-318777" lvl="1">
              <a:lnSpc>
                <a:spcPts val="5906"/>
              </a:lnSpc>
              <a:buFont typeface="Arial"/>
              <a:buChar char="•"/>
            </a:pPr>
            <a:r>
              <a:rPr lang="en-US" sz="2953" spc="-5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Lacks personalization </a:t>
            </a:r>
          </a:p>
          <a:p>
            <a:pPr algn="ctr" marL="637554" indent="-318777" lvl="1">
              <a:lnSpc>
                <a:spcPts val="5906"/>
              </a:lnSpc>
              <a:buFont typeface="Arial"/>
              <a:buChar char="•"/>
            </a:pPr>
            <a:r>
              <a:rPr lang="en-US" sz="2953" spc="-5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Limited distractor generation techniques.</a:t>
            </a:r>
          </a:p>
          <a:p>
            <a:pPr algn="ctr" marL="637554" indent="-318777" lvl="1">
              <a:lnSpc>
                <a:spcPts val="5906"/>
              </a:lnSpc>
              <a:buFont typeface="Arial"/>
              <a:buChar char="•"/>
            </a:pPr>
            <a:r>
              <a:rPr lang="en-US" sz="2953" spc="-5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Need for a unified system integrating the whole exam making process.</a:t>
            </a:r>
          </a:p>
          <a:p>
            <a:pPr algn="ctr">
              <a:lnSpc>
                <a:spcPts val="5906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1659912" cy="13881919"/>
            <a:chOff x="0" y="0"/>
            <a:chExt cx="682699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2699" cy="812800"/>
            </a:xfrm>
            <a:custGeom>
              <a:avLst/>
              <a:gdLst/>
              <a:ahLst/>
              <a:cxnLst/>
              <a:rect r="r" b="b" t="t" l="l"/>
              <a:pathLst>
                <a:path h="812800" w="682699">
                  <a:moveTo>
                    <a:pt x="341350" y="0"/>
                  </a:moveTo>
                  <a:cubicBezTo>
                    <a:pt x="152827" y="0"/>
                    <a:pt x="0" y="181951"/>
                    <a:pt x="0" y="406400"/>
                  </a:cubicBezTo>
                  <a:cubicBezTo>
                    <a:pt x="0" y="630849"/>
                    <a:pt x="152827" y="812800"/>
                    <a:pt x="341350" y="812800"/>
                  </a:cubicBezTo>
                  <a:cubicBezTo>
                    <a:pt x="529872" y="812800"/>
                    <a:pt x="682699" y="630849"/>
                    <a:pt x="682699" y="406400"/>
                  </a:cubicBezTo>
                  <a:cubicBezTo>
                    <a:pt x="682699" y="181951"/>
                    <a:pt x="529872" y="0"/>
                    <a:pt x="34135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64003" y="38100"/>
              <a:ext cx="554693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262605" y="9432876"/>
            <a:ext cx="11367675" cy="457531"/>
          </a:xfrm>
          <a:custGeom>
            <a:avLst/>
            <a:gdLst/>
            <a:ahLst/>
            <a:cxnLst/>
            <a:rect r="r" b="b" t="t" l="l"/>
            <a:pathLst>
              <a:path h="457531" w="11367675">
                <a:moveTo>
                  <a:pt x="0" y="0"/>
                </a:moveTo>
                <a:lnTo>
                  <a:pt x="11367675" y="0"/>
                </a:lnTo>
                <a:lnTo>
                  <a:pt x="11367675" y="457531"/>
                </a:lnTo>
                <a:lnTo>
                  <a:pt x="0" y="457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3198" r="0" b="-2750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652070" y="704318"/>
            <a:ext cx="12776624" cy="8520223"/>
          </a:xfrm>
          <a:custGeom>
            <a:avLst/>
            <a:gdLst/>
            <a:ahLst/>
            <a:cxnLst/>
            <a:rect r="r" b="b" t="t" l="l"/>
            <a:pathLst>
              <a:path h="8520223" w="12776624">
                <a:moveTo>
                  <a:pt x="0" y="0"/>
                </a:moveTo>
                <a:lnTo>
                  <a:pt x="12776624" y="0"/>
                </a:lnTo>
                <a:lnTo>
                  <a:pt x="12776624" y="8520223"/>
                </a:lnTo>
                <a:lnTo>
                  <a:pt x="0" y="85202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96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8947" y="4878705"/>
            <a:ext cx="3301679" cy="778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Objectives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1659912" cy="13881919"/>
            <a:chOff x="0" y="0"/>
            <a:chExt cx="682699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2699" cy="812800"/>
            </a:xfrm>
            <a:custGeom>
              <a:avLst/>
              <a:gdLst/>
              <a:ahLst/>
              <a:cxnLst/>
              <a:rect r="r" b="b" t="t" l="l"/>
              <a:pathLst>
                <a:path h="812800" w="682699">
                  <a:moveTo>
                    <a:pt x="341350" y="0"/>
                  </a:moveTo>
                  <a:cubicBezTo>
                    <a:pt x="152827" y="0"/>
                    <a:pt x="0" y="181951"/>
                    <a:pt x="0" y="406400"/>
                  </a:cubicBezTo>
                  <a:cubicBezTo>
                    <a:pt x="0" y="630849"/>
                    <a:pt x="152827" y="812800"/>
                    <a:pt x="341350" y="812800"/>
                  </a:cubicBezTo>
                  <a:cubicBezTo>
                    <a:pt x="529872" y="812800"/>
                    <a:pt x="682699" y="630849"/>
                    <a:pt x="682699" y="406400"/>
                  </a:cubicBezTo>
                  <a:cubicBezTo>
                    <a:pt x="682699" y="181951"/>
                    <a:pt x="529872" y="0"/>
                    <a:pt x="34135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64003" y="38100"/>
              <a:ext cx="554693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186713" y="9432876"/>
            <a:ext cx="11367675" cy="457531"/>
          </a:xfrm>
          <a:custGeom>
            <a:avLst/>
            <a:gdLst/>
            <a:ahLst/>
            <a:cxnLst/>
            <a:rect r="r" b="b" t="t" l="l"/>
            <a:pathLst>
              <a:path h="457531" w="11367675">
                <a:moveTo>
                  <a:pt x="0" y="0"/>
                </a:moveTo>
                <a:lnTo>
                  <a:pt x="11367675" y="0"/>
                </a:lnTo>
                <a:lnTo>
                  <a:pt x="11367675" y="457531"/>
                </a:lnTo>
                <a:lnTo>
                  <a:pt x="0" y="457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3198" r="0" b="-2750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14354" y="4306569"/>
            <a:ext cx="4165792" cy="1588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System Architecture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66935" y="96038"/>
            <a:ext cx="11607230" cy="9875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6"/>
              </a:lnSpc>
            </a:pPr>
            <a:r>
              <a:rPr lang="en-US" b="true" sz="2453" spc="-4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Sequential W</a:t>
            </a:r>
            <a:r>
              <a:rPr lang="en-US" b="true" sz="2453" spc="-4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orkflow:</a:t>
            </a:r>
          </a:p>
          <a:p>
            <a:pPr algn="l" marL="529606" indent="-264803" lvl="1">
              <a:lnSpc>
                <a:spcPts val="4906"/>
              </a:lnSpc>
              <a:buFont typeface="Arial"/>
              <a:buChar char="•"/>
            </a:pPr>
            <a:r>
              <a:rPr lang="en-US" b="true" sz="2453" spc="-4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In</a:t>
            </a:r>
            <a:r>
              <a:rPr lang="en-US" b="true" sz="2453" spc="-4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put Processing:</a:t>
            </a:r>
            <a:r>
              <a:rPr lang="en-US" sz="2453" spc="-4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Accepts computer science materials (lecture notes, exams, slides) as text.</a:t>
            </a:r>
          </a:p>
          <a:p>
            <a:pPr algn="l" marL="529606" indent="-264803" lvl="1">
              <a:lnSpc>
                <a:spcPts val="4906"/>
              </a:lnSpc>
              <a:buFont typeface="Arial"/>
              <a:buChar char="•"/>
            </a:pPr>
            <a:r>
              <a:rPr lang="en-US" b="true" sz="2453" spc="-4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Question Generation (SciFive T5):</a:t>
            </a:r>
            <a:r>
              <a:rPr lang="en-US" sz="2453" spc="-4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Fine-tuned T5 model generates diverse questions (MCQ, true/false, fill-in-the-blank) based on input context, ensuring semantic relevance.</a:t>
            </a:r>
          </a:p>
          <a:p>
            <a:pPr algn="l" marL="529606" indent="-264803" lvl="1">
              <a:lnSpc>
                <a:spcPts val="4906"/>
              </a:lnSpc>
              <a:buFont typeface="Arial"/>
              <a:buChar char="•"/>
            </a:pPr>
            <a:r>
              <a:rPr lang="en-US" b="true" sz="2453" spc="-4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Question Evaluation (LLaMA-2-7B):</a:t>
            </a:r>
            <a:r>
              <a:rPr lang="en-US" sz="2453" spc="-4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Validates questions by generating referen</a:t>
            </a:r>
            <a:r>
              <a:rPr lang="en-US" sz="2453" spc="-4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ce answers, ensuring accuracy and alignment with input </a:t>
            </a:r>
            <a:r>
              <a:rPr lang="en-US" sz="2453" spc="-4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materials.</a:t>
            </a:r>
          </a:p>
          <a:p>
            <a:pPr algn="l" marL="529606" indent="-264803" lvl="1">
              <a:lnSpc>
                <a:spcPts val="4906"/>
              </a:lnSpc>
              <a:buFont typeface="Arial"/>
              <a:buChar char="•"/>
            </a:pPr>
            <a:r>
              <a:rPr lang="en-US" b="true" sz="2453" spc="-4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Distractor Generation (Google Flan-T5): </a:t>
            </a:r>
            <a:r>
              <a:rPr lang="en-US" sz="2453" spc="-4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Creates plausible incorrect MCQ options, enhancing question challenge and educational value.</a:t>
            </a:r>
          </a:p>
          <a:p>
            <a:pPr algn="l" marL="529606" indent="-264803" lvl="1">
              <a:lnSpc>
                <a:spcPts val="4906"/>
              </a:lnSpc>
              <a:buFont typeface="Arial"/>
              <a:buChar char="•"/>
            </a:pPr>
            <a:r>
              <a:rPr lang="en-US" b="true" sz="2453" spc="-4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Difficulty Adjustment (DistilBERT):</a:t>
            </a:r>
            <a:r>
              <a:rPr lang="en-US" sz="2453" spc="-4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Analyzes student proficiency (from synthetic profiles) to adjust question complexity (easy, medium, hard).</a:t>
            </a:r>
          </a:p>
          <a:p>
            <a:pPr algn="l" marL="529606" indent="-264803" lvl="1">
              <a:lnSpc>
                <a:spcPts val="4906"/>
              </a:lnSpc>
              <a:buFont typeface="Arial"/>
              <a:buChar char="•"/>
            </a:pPr>
            <a:r>
              <a:rPr lang="en-US" b="true" sz="2453" spc="-4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Output:</a:t>
            </a:r>
            <a:r>
              <a:rPr lang="en-US" sz="2453" spc="-4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Personalized exams with varied question types, tailored difficulty, and high-quality distractors.</a:t>
            </a:r>
          </a:p>
          <a:p>
            <a:pPr algn="ctr">
              <a:lnSpc>
                <a:spcPts val="4906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1659912" cy="13881919"/>
            <a:chOff x="0" y="0"/>
            <a:chExt cx="682699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2699" cy="812800"/>
            </a:xfrm>
            <a:custGeom>
              <a:avLst/>
              <a:gdLst/>
              <a:ahLst/>
              <a:cxnLst/>
              <a:rect r="r" b="b" t="t" l="l"/>
              <a:pathLst>
                <a:path h="812800" w="682699">
                  <a:moveTo>
                    <a:pt x="341350" y="0"/>
                  </a:moveTo>
                  <a:cubicBezTo>
                    <a:pt x="152827" y="0"/>
                    <a:pt x="0" y="181951"/>
                    <a:pt x="0" y="406400"/>
                  </a:cubicBezTo>
                  <a:cubicBezTo>
                    <a:pt x="0" y="630849"/>
                    <a:pt x="152827" y="812800"/>
                    <a:pt x="341350" y="812800"/>
                  </a:cubicBezTo>
                  <a:cubicBezTo>
                    <a:pt x="529872" y="812800"/>
                    <a:pt x="682699" y="630849"/>
                    <a:pt x="682699" y="406400"/>
                  </a:cubicBezTo>
                  <a:cubicBezTo>
                    <a:pt x="682699" y="181951"/>
                    <a:pt x="529872" y="0"/>
                    <a:pt x="34135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64003" y="38100"/>
              <a:ext cx="554693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186713" y="9432876"/>
            <a:ext cx="11367675" cy="457531"/>
          </a:xfrm>
          <a:custGeom>
            <a:avLst/>
            <a:gdLst/>
            <a:ahLst/>
            <a:cxnLst/>
            <a:rect r="r" b="b" t="t" l="l"/>
            <a:pathLst>
              <a:path h="457531" w="11367675">
                <a:moveTo>
                  <a:pt x="0" y="0"/>
                </a:moveTo>
                <a:lnTo>
                  <a:pt x="11367675" y="0"/>
                </a:lnTo>
                <a:lnTo>
                  <a:pt x="11367675" y="457531"/>
                </a:lnTo>
                <a:lnTo>
                  <a:pt x="0" y="457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3198" r="0" b="-27503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14354" y="4306569"/>
            <a:ext cx="4165792" cy="1588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Custom BUE ICS Datasets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66935" y="405601"/>
            <a:ext cx="11607230" cy="925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9606" indent="-264803" lvl="1">
              <a:lnSpc>
                <a:spcPts val="4906"/>
              </a:lnSpc>
              <a:buFont typeface="Arial"/>
              <a:buChar char="•"/>
            </a:pPr>
            <a:r>
              <a:rPr lang="en-US" b="true" sz="2453" spc="-4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Overview:</a:t>
            </a:r>
            <a:r>
              <a:rPr lang="en-US" sz="2453" spc="-4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Developed tail</a:t>
            </a:r>
            <a:r>
              <a:rPr lang="en-US" sz="2453" spc="-4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ored datasets from Bri</a:t>
            </a:r>
            <a:r>
              <a:rPr lang="en-US" sz="2453" spc="-4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tish University in Egypt (BUE) Informatics and Computer Science (ICS) faculty materials to drive AI-driven exam generation.</a:t>
            </a:r>
          </a:p>
          <a:p>
            <a:pPr algn="l" marL="529606" indent="-264803" lvl="1">
              <a:lnSpc>
                <a:spcPts val="4906"/>
              </a:lnSpc>
              <a:buFont typeface="Arial"/>
              <a:buChar char="•"/>
            </a:pPr>
            <a:r>
              <a:rPr lang="en-US" b="true" sz="2453" spc="-4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Source Materials:</a:t>
            </a:r>
          </a:p>
          <a:p>
            <a:pPr algn="l" marL="1059213" indent="-353071" lvl="2">
              <a:lnSpc>
                <a:spcPts val="4906"/>
              </a:lnSpc>
              <a:buFont typeface="Arial"/>
              <a:buChar char="⚬"/>
            </a:pPr>
            <a:r>
              <a:rPr lang="en-US" sz="2453" spc="-4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Compiled four years of lectures, exams, lab manuals, slides, and assignments.</a:t>
            </a:r>
          </a:p>
          <a:p>
            <a:pPr algn="l" marL="1059213" indent="-353071" lvl="2">
              <a:lnSpc>
                <a:spcPts val="4906"/>
              </a:lnSpc>
              <a:buFont typeface="Arial"/>
              <a:buChar char="⚬"/>
            </a:pPr>
            <a:r>
              <a:rPr lang="en-US" sz="2453" spc="-4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Foc</a:t>
            </a:r>
            <a:r>
              <a:rPr lang="en-US" sz="2453" spc="-4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used on computer science topics (e.g., NLP, Data Structures, Cybersecurity).</a:t>
            </a:r>
          </a:p>
          <a:p>
            <a:pPr algn="l" marL="529606" indent="-264803" lvl="1">
              <a:lnSpc>
                <a:spcPts val="4906"/>
              </a:lnSpc>
              <a:buFont typeface="Arial"/>
              <a:buChar char="•"/>
            </a:pPr>
            <a:r>
              <a:rPr lang="en-US" b="true" sz="2453" spc="-4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Creation Process:</a:t>
            </a:r>
          </a:p>
          <a:p>
            <a:pPr algn="l" marL="1059213" indent="-353071" lvl="2">
              <a:lnSpc>
                <a:spcPts val="4906"/>
              </a:lnSpc>
              <a:buFont typeface="Arial"/>
              <a:buChar char="⚬"/>
            </a:pPr>
            <a:r>
              <a:rPr lang="en-US" sz="2453" spc="-4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Converted materials to plain text, structured as JSON.</a:t>
            </a:r>
          </a:p>
          <a:p>
            <a:pPr algn="l" marL="1059213" indent="-353071" lvl="2">
              <a:lnSpc>
                <a:spcPts val="4906"/>
              </a:lnSpc>
              <a:buFont typeface="Arial"/>
              <a:buChar char="⚬"/>
            </a:pPr>
            <a:r>
              <a:rPr lang="en-US" sz="2453" spc="-4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Curated by experts to ensure clarity, relevance, and educational value.</a:t>
            </a:r>
          </a:p>
          <a:p>
            <a:pPr algn="l" marL="529606" indent="-264803" lvl="1">
              <a:lnSpc>
                <a:spcPts val="4906"/>
              </a:lnSpc>
              <a:buFont typeface="Arial"/>
              <a:buChar char="•"/>
            </a:pPr>
            <a:r>
              <a:rPr lang="en-US" b="true" sz="2453" spc="-4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  <a:r>
              <a:rPr lang="en-US" b="true" sz="2453" spc="-49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ignificance:</a:t>
            </a:r>
          </a:p>
          <a:p>
            <a:pPr algn="l" marL="1059213" indent="-353071" lvl="2">
              <a:lnSpc>
                <a:spcPts val="4906"/>
              </a:lnSpc>
              <a:buFont typeface="Arial"/>
              <a:buChar char="⚬"/>
            </a:pPr>
            <a:r>
              <a:rPr lang="en-US" sz="2453" spc="-4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Enables precise, curriculum-aligned exam generation.</a:t>
            </a:r>
          </a:p>
          <a:p>
            <a:pPr algn="l" marL="1059213" indent="-353071" lvl="2">
              <a:lnSpc>
                <a:spcPts val="4906"/>
              </a:lnSpc>
              <a:buFont typeface="Arial"/>
              <a:buChar char="⚬"/>
            </a:pPr>
            <a:r>
              <a:rPr lang="en-US" sz="2453" spc="-49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Sets a new standard for educational AI datasets.</a:t>
            </a:r>
          </a:p>
          <a:p>
            <a:pPr algn="l">
              <a:lnSpc>
                <a:spcPts val="4906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1659912" cy="13881919"/>
            <a:chOff x="0" y="0"/>
            <a:chExt cx="682699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2699" cy="812800"/>
            </a:xfrm>
            <a:custGeom>
              <a:avLst/>
              <a:gdLst/>
              <a:ahLst/>
              <a:cxnLst/>
              <a:rect r="r" b="b" t="t" l="l"/>
              <a:pathLst>
                <a:path h="812800" w="682699">
                  <a:moveTo>
                    <a:pt x="341350" y="0"/>
                  </a:moveTo>
                  <a:cubicBezTo>
                    <a:pt x="152827" y="0"/>
                    <a:pt x="0" y="181951"/>
                    <a:pt x="0" y="406400"/>
                  </a:cubicBezTo>
                  <a:cubicBezTo>
                    <a:pt x="0" y="630849"/>
                    <a:pt x="152827" y="812800"/>
                    <a:pt x="341350" y="812800"/>
                  </a:cubicBezTo>
                  <a:cubicBezTo>
                    <a:pt x="529872" y="812800"/>
                    <a:pt x="682699" y="630849"/>
                    <a:pt x="682699" y="406400"/>
                  </a:cubicBezTo>
                  <a:cubicBezTo>
                    <a:pt x="682699" y="181951"/>
                    <a:pt x="529872" y="0"/>
                    <a:pt x="34135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64003" y="38100"/>
              <a:ext cx="554693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186713" y="9432876"/>
            <a:ext cx="11367675" cy="457531"/>
          </a:xfrm>
          <a:custGeom>
            <a:avLst/>
            <a:gdLst/>
            <a:ahLst/>
            <a:cxnLst/>
            <a:rect r="r" b="b" t="t" l="l"/>
            <a:pathLst>
              <a:path h="457531" w="11367675">
                <a:moveTo>
                  <a:pt x="0" y="0"/>
                </a:moveTo>
                <a:lnTo>
                  <a:pt x="11367675" y="0"/>
                </a:lnTo>
                <a:lnTo>
                  <a:pt x="11367675" y="457531"/>
                </a:lnTo>
                <a:lnTo>
                  <a:pt x="0" y="457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3198" r="0" b="-2750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57614" y="3385330"/>
            <a:ext cx="10425873" cy="5720529"/>
          </a:xfrm>
          <a:custGeom>
            <a:avLst/>
            <a:gdLst/>
            <a:ahLst/>
            <a:cxnLst/>
            <a:rect r="r" b="b" t="t" l="l"/>
            <a:pathLst>
              <a:path h="5720529" w="10425873">
                <a:moveTo>
                  <a:pt x="0" y="0"/>
                </a:moveTo>
                <a:lnTo>
                  <a:pt x="10425873" y="0"/>
                </a:lnTo>
                <a:lnTo>
                  <a:pt x="10425873" y="5720529"/>
                </a:lnTo>
                <a:lnTo>
                  <a:pt x="0" y="5720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473" r="0" b="-547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4354" y="4306569"/>
            <a:ext cx="4165792" cy="1588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Custom BUE ICS Datasets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66935" y="57938"/>
            <a:ext cx="11607230" cy="300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3000" spc="-60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Question Generation Dataset</a:t>
            </a:r>
          </a:p>
          <a:p>
            <a:pPr algn="ctr">
              <a:lnSpc>
                <a:spcPts val="6000"/>
              </a:lnSpc>
            </a:pPr>
            <a:r>
              <a:rPr lang="en-US" b="true" sz="3000" spc="-60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Structure:</a:t>
            </a:r>
            <a:r>
              <a:rPr lang="en-US" sz="3000" spc="-6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Comprises diverse question types (MCQ, true/false, fill-in-the-blank, short answer), each with an instruction, input passage, and output question.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00679" y="7074186"/>
            <a:ext cx="5946973" cy="594697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6007842" y="-1797460"/>
            <a:ext cx="11659912" cy="13881919"/>
            <a:chOff x="0" y="0"/>
            <a:chExt cx="682699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82699" cy="812800"/>
            </a:xfrm>
            <a:custGeom>
              <a:avLst/>
              <a:gdLst/>
              <a:ahLst/>
              <a:cxnLst/>
              <a:rect r="r" b="b" t="t" l="l"/>
              <a:pathLst>
                <a:path h="812800" w="682699">
                  <a:moveTo>
                    <a:pt x="341350" y="0"/>
                  </a:moveTo>
                  <a:cubicBezTo>
                    <a:pt x="152827" y="0"/>
                    <a:pt x="0" y="181951"/>
                    <a:pt x="0" y="406400"/>
                  </a:cubicBezTo>
                  <a:cubicBezTo>
                    <a:pt x="0" y="630849"/>
                    <a:pt x="152827" y="812800"/>
                    <a:pt x="341350" y="812800"/>
                  </a:cubicBezTo>
                  <a:cubicBezTo>
                    <a:pt x="529872" y="812800"/>
                    <a:pt x="682699" y="630849"/>
                    <a:pt x="682699" y="406400"/>
                  </a:cubicBezTo>
                  <a:cubicBezTo>
                    <a:pt x="682699" y="181951"/>
                    <a:pt x="529872" y="0"/>
                    <a:pt x="34135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64003" y="38100"/>
              <a:ext cx="554693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186713" y="9432876"/>
            <a:ext cx="11367675" cy="457531"/>
          </a:xfrm>
          <a:custGeom>
            <a:avLst/>
            <a:gdLst/>
            <a:ahLst/>
            <a:cxnLst/>
            <a:rect r="r" b="b" t="t" l="l"/>
            <a:pathLst>
              <a:path h="457531" w="11367675">
                <a:moveTo>
                  <a:pt x="0" y="0"/>
                </a:moveTo>
                <a:lnTo>
                  <a:pt x="11367675" y="0"/>
                </a:lnTo>
                <a:lnTo>
                  <a:pt x="11367675" y="457531"/>
                </a:lnTo>
                <a:lnTo>
                  <a:pt x="0" y="4575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3198" r="0" b="-27503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397148" y="4691254"/>
            <a:ext cx="11421036" cy="3870681"/>
          </a:xfrm>
          <a:custGeom>
            <a:avLst/>
            <a:gdLst/>
            <a:ahLst/>
            <a:cxnLst/>
            <a:rect r="r" b="b" t="t" l="l"/>
            <a:pathLst>
              <a:path h="3870681" w="11421036">
                <a:moveTo>
                  <a:pt x="0" y="0"/>
                </a:moveTo>
                <a:lnTo>
                  <a:pt x="11421036" y="0"/>
                </a:lnTo>
                <a:lnTo>
                  <a:pt x="11421036" y="3870681"/>
                </a:lnTo>
                <a:lnTo>
                  <a:pt x="0" y="38706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29" r="0" b="-52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4354" y="4306569"/>
            <a:ext cx="4165792" cy="1588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DFDFD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Custom BUE ICS Datasets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66935" y="57938"/>
            <a:ext cx="11607230" cy="376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3000" spc="-60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Question Answering Dataset</a:t>
            </a:r>
          </a:p>
          <a:p>
            <a:pPr algn="ctr">
              <a:lnSpc>
                <a:spcPts val="6000"/>
              </a:lnSpc>
            </a:pPr>
            <a:r>
              <a:rPr lang="en-US" b="true" sz="3000" spc="-60">
                <a:solidFill>
                  <a:srgbClr val="242424"/>
                </a:solidFill>
                <a:latin typeface="Poppins Bold"/>
                <a:ea typeface="Poppins Bold"/>
                <a:cs typeface="Poppins Bold"/>
                <a:sym typeface="Poppins Bold"/>
              </a:rPr>
              <a:t>Structure:</a:t>
            </a:r>
            <a:r>
              <a:rPr lang="en-US" sz="3000" spc="-60">
                <a:solidFill>
                  <a:srgbClr val="242424"/>
                </a:solidFill>
                <a:latin typeface="Poppins"/>
                <a:ea typeface="Poppins"/>
                <a:cs typeface="Poppins"/>
                <a:sym typeface="Poppins"/>
              </a:rPr>
              <a:t> Comprises diverse question types (MCQ, true/false, fill-in-the-blank, short answer), each including a question, answer, options (for MCQs), explanation, topic, and difficulty level.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DAGZqwP2NlI</dc:identifier>
  <dcterms:modified xsi:type="dcterms:W3CDTF">2011-08-01T06:04:30Z</dcterms:modified>
  <cp:revision>1</cp:revision>
  <dc:title>Vortex</dc:title>
</cp:coreProperties>
</file>